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2" r:id="rId4"/>
    <p:sldId id="263" r:id="rId5"/>
    <p:sldId id="264" r:id="rId6"/>
    <p:sldId id="265" r:id="rId7"/>
    <p:sldId id="266" r:id="rId8"/>
    <p:sldId id="267" r:id="rId9"/>
    <p:sldId id="268" r:id="rId10"/>
    <p:sldId id="271" r:id="rId11"/>
    <p:sldId id="257" r:id="rId12"/>
    <p:sldId id="259" r:id="rId13"/>
    <p:sldId id="258" r:id="rId14"/>
    <p:sldId id="260" r:id="rId15"/>
    <p:sldId id="261" r:id="rId16"/>
    <p:sldId id="270"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Katie (EID)" initials="W(" lastIdx="1" clrIdx="0">
    <p:extLst>
      <p:ext uri="{19B8F6BF-5375-455C-9EA6-DF929625EA0E}">
        <p15:presenceInfo xmlns:p15="http://schemas.microsoft.com/office/powerpoint/2012/main" userId="Walker,Katie (E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F6D9-D0AF-405D-9F14-C65905353B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639605-5AEC-4CBC-821C-AA332B599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B2E5BE-1BE1-494F-B04E-7D6BCA82655D}"/>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5" name="Footer Placeholder 4">
            <a:extLst>
              <a:ext uri="{FF2B5EF4-FFF2-40B4-BE49-F238E27FC236}">
                <a16:creationId xmlns:a16="http://schemas.microsoft.com/office/drawing/2014/main" id="{76CBDA8A-56E6-42C5-BAC0-523453C20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94ADD-D0F2-4219-AC20-AC4DF916224F}"/>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334951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0487-9D5F-4989-9445-EA3FA1EAF2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DFB9E4-D10E-4D03-A3B8-3E11356BC5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28DB2-17A1-47B7-A424-4613C374A43A}"/>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5" name="Footer Placeholder 4">
            <a:extLst>
              <a:ext uri="{FF2B5EF4-FFF2-40B4-BE49-F238E27FC236}">
                <a16:creationId xmlns:a16="http://schemas.microsoft.com/office/drawing/2014/main" id="{C19F507E-6BB9-46F3-8678-212DDB2A7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E717A-5E36-469A-9A6A-E4531B8B10E4}"/>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339926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79D2F-8999-4BCC-B150-CE39B4FDAA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53E19A-FA64-4502-9BBD-54FB0DC0DF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E82C7-A49F-4C45-BBB1-D4DC05D0D03D}"/>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5" name="Footer Placeholder 4">
            <a:extLst>
              <a:ext uri="{FF2B5EF4-FFF2-40B4-BE49-F238E27FC236}">
                <a16:creationId xmlns:a16="http://schemas.microsoft.com/office/drawing/2014/main" id="{1E9C09BC-4373-481B-8158-A12B2AF6C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E1122-AD99-48D3-B8AC-091850B2E14B}"/>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5035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2C5F-97D4-480D-8BBF-F445BDC6F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F42E7-7ED4-452A-822B-4A81B358F4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28E7D-2F71-40C2-B93B-A67D47D21F20}"/>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5" name="Footer Placeholder 4">
            <a:extLst>
              <a:ext uri="{FF2B5EF4-FFF2-40B4-BE49-F238E27FC236}">
                <a16:creationId xmlns:a16="http://schemas.microsoft.com/office/drawing/2014/main" id="{6A3847D1-12D1-4E12-82D1-361508A8B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65DFF-89C4-4792-B696-B2C8FFD85C90}"/>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293209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798-9F99-485D-96A4-2F482E953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AF399-56C9-4061-9168-66D7D4FE8C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8BBD74-7AF6-4FD7-83B1-664AD07E90A8}"/>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5" name="Footer Placeholder 4">
            <a:extLst>
              <a:ext uri="{FF2B5EF4-FFF2-40B4-BE49-F238E27FC236}">
                <a16:creationId xmlns:a16="http://schemas.microsoft.com/office/drawing/2014/main" id="{523CAAB9-D8BE-4FB5-97FB-226A0217A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CF9FD-8F67-4D6C-94E9-A3932FF2CDA5}"/>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229477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C83F-E1BD-47CD-8EE2-7489CDA12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28C1E2-B0F7-43FE-ABAE-EE476277A8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884029-937E-49B6-AAAD-2719993A01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1DFE6-BAB8-4361-88D3-C35C29929081}"/>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6" name="Footer Placeholder 5">
            <a:extLst>
              <a:ext uri="{FF2B5EF4-FFF2-40B4-BE49-F238E27FC236}">
                <a16:creationId xmlns:a16="http://schemas.microsoft.com/office/drawing/2014/main" id="{C0258A12-2BE4-4E7C-8C1B-2C6321A6C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B382C-2423-48BF-A8D3-03A54EF900D5}"/>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270356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4848-7AF3-4826-B97A-64FB785724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A31ACD-E105-4C15-9F99-C78D7EF31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D2259-3180-410F-87F0-3581A5FCD7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B8ABFA-9081-4AE9-979A-53FEB70D6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77CFA6-28BF-4AE8-8C72-DB1BA21FF9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9386B6-4DD1-4795-A09F-87D6AE8FC8D8}"/>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8" name="Footer Placeholder 7">
            <a:extLst>
              <a:ext uri="{FF2B5EF4-FFF2-40B4-BE49-F238E27FC236}">
                <a16:creationId xmlns:a16="http://schemas.microsoft.com/office/drawing/2014/main" id="{BCE585ED-BAFC-4C1C-ACCD-A07D49489E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D00270-0034-41F8-9BC1-9332FCACB58B}"/>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424384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6D95-46B2-420D-97BC-2EE30B5A80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D92518-88D8-4077-8329-D61398C1165E}"/>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4" name="Footer Placeholder 3">
            <a:extLst>
              <a:ext uri="{FF2B5EF4-FFF2-40B4-BE49-F238E27FC236}">
                <a16:creationId xmlns:a16="http://schemas.microsoft.com/office/drawing/2014/main" id="{37D0D1A7-1D00-46D7-8806-C00F862436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39DB3-19E4-4037-B99E-EE3245CF461F}"/>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261284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E6762-8B0A-439C-B92F-AC1E46F4957A}"/>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3" name="Footer Placeholder 2">
            <a:extLst>
              <a:ext uri="{FF2B5EF4-FFF2-40B4-BE49-F238E27FC236}">
                <a16:creationId xmlns:a16="http://schemas.microsoft.com/office/drawing/2014/main" id="{468030DF-E9C3-4CBC-A06C-C28395FCA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22353-DAF4-4653-AFDD-5F9A66F3DED7}"/>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401794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4F13-8C5A-4F84-8BA8-C47600DE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2D15B6-C0B6-4109-B19A-87606947F8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585FF1-6131-49CA-AF95-C64939E0F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6EE931-D884-42F1-B190-90996D82A670}"/>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6" name="Footer Placeholder 5">
            <a:extLst>
              <a:ext uri="{FF2B5EF4-FFF2-40B4-BE49-F238E27FC236}">
                <a16:creationId xmlns:a16="http://schemas.microsoft.com/office/drawing/2014/main" id="{85F8A219-26B1-4B6C-B54A-A0AA7D428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B91B4-83BE-47E6-B229-5C0EC35EA7A6}"/>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402740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8FF6-F6D4-488C-88C0-B623A859D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25AFCB-0C53-4278-ACEF-EA2D6798D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F90649-196C-41B2-9E09-9EAB07770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0E9705-0F46-4E39-A99E-8496EAA38A58}"/>
              </a:ext>
            </a:extLst>
          </p:cNvPr>
          <p:cNvSpPr>
            <a:spLocks noGrp="1"/>
          </p:cNvSpPr>
          <p:nvPr>
            <p:ph type="dt" sz="half" idx="10"/>
          </p:nvPr>
        </p:nvSpPr>
        <p:spPr/>
        <p:txBody>
          <a:bodyPr/>
          <a:lstStyle/>
          <a:p>
            <a:fld id="{7687B862-01A8-4700-91F6-A7ED70F53A19}" type="datetimeFigureOut">
              <a:rPr lang="en-US" smtClean="0"/>
              <a:t>9/18/2019</a:t>
            </a:fld>
            <a:endParaRPr lang="en-US"/>
          </a:p>
        </p:txBody>
      </p:sp>
      <p:sp>
        <p:nvSpPr>
          <p:cNvPr id="6" name="Footer Placeholder 5">
            <a:extLst>
              <a:ext uri="{FF2B5EF4-FFF2-40B4-BE49-F238E27FC236}">
                <a16:creationId xmlns:a16="http://schemas.microsoft.com/office/drawing/2014/main" id="{2F35882C-6CAA-4291-B702-9869E3539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4A32F-A27D-4C09-B062-46C88BA73603}"/>
              </a:ext>
            </a:extLst>
          </p:cNvPr>
          <p:cNvSpPr>
            <a:spLocks noGrp="1"/>
          </p:cNvSpPr>
          <p:nvPr>
            <p:ph type="sldNum" sz="quarter" idx="12"/>
          </p:nvPr>
        </p:nvSpPr>
        <p:spPr/>
        <p:txBody>
          <a:bodyPr/>
          <a:lstStyle/>
          <a:p>
            <a:fld id="{2657696D-0621-4312-AAF8-650BEB0D8166}" type="slidenum">
              <a:rPr lang="en-US" smtClean="0"/>
              <a:t>‹#›</a:t>
            </a:fld>
            <a:endParaRPr lang="en-US"/>
          </a:p>
        </p:txBody>
      </p:sp>
    </p:spTree>
    <p:extLst>
      <p:ext uri="{BB962C8B-B14F-4D97-AF65-F5344CB8AC3E}">
        <p14:creationId xmlns:p14="http://schemas.microsoft.com/office/powerpoint/2010/main" val="382904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BC1749-C1A6-4C41-8774-6A85B116C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A16FB1-628E-4300-8771-020BF11A7D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50DB3-32A1-47E7-AECE-A301FADDD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7B862-01A8-4700-91F6-A7ED70F53A19}" type="datetimeFigureOut">
              <a:rPr lang="en-US" smtClean="0"/>
              <a:t>9/18/2019</a:t>
            </a:fld>
            <a:endParaRPr lang="en-US"/>
          </a:p>
        </p:txBody>
      </p:sp>
      <p:sp>
        <p:nvSpPr>
          <p:cNvPr id="5" name="Footer Placeholder 4">
            <a:extLst>
              <a:ext uri="{FF2B5EF4-FFF2-40B4-BE49-F238E27FC236}">
                <a16:creationId xmlns:a16="http://schemas.microsoft.com/office/drawing/2014/main" id="{89BAB57A-9DDA-4E17-970A-8655BBB31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0F0C81-17C9-481B-B9E2-641E9110D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7696D-0621-4312-AAF8-650BEB0D8166}" type="slidenum">
              <a:rPr lang="en-US" smtClean="0"/>
              <a:t>‹#›</a:t>
            </a:fld>
            <a:endParaRPr lang="en-US"/>
          </a:p>
        </p:txBody>
      </p:sp>
    </p:spTree>
    <p:extLst>
      <p:ext uri="{BB962C8B-B14F-4D97-AF65-F5344CB8AC3E}">
        <p14:creationId xmlns:p14="http://schemas.microsoft.com/office/powerpoint/2010/main" val="195607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droplets of water">
            <a:extLst>
              <a:ext uri="{FF2B5EF4-FFF2-40B4-BE49-F238E27FC236}">
                <a16:creationId xmlns:a16="http://schemas.microsoft.com/office/drawing/2014/main" id="{BDBB0510-4B62-4357-9E39-BFCBC1E87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4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B1B1882-5723-409B-8E4F-B8D638854DDD}"/>
              </a:ext>
            </a:extLst>
          </p:cNvPr>
          <p:cNvSpPr>
            <a:spLocks noGrp="1"/>
          </p:cNvSpPr>
          <p:nvPr>
            <p:ph type="ctrTitle"/>
          </p:nvPr>
        </p:nvSpPr>
        <p:spPr>
          <a:xfrm>
            <a:off x="8022021" y="3231931"/>
            <a:ext cx="3852041" cy="1834056"/>
          </a:xfrm>
        </p:spPr>
        <p:txBody>
          <a:bodyPr>
            <a:normAutofit/>
          </a:bodyPr>
          <a:lstStyle/>
          <a:p>
            <a:r>
              <a:rPr lang="en-US" sz="4000" dirty="0">
                <a:latin typeface="Bodoni MT" panose="02070603080606020203" pitchFamily="18" charset="0"/>
              </a:rPr>
              <a:t>Biomimicry in Art </a:t>
            </a:r>
          </a:p>
        </p:txBody>
      </p:sp>
      <p:sp>
        <p:nvSpPr>
          <p:cNvPr id="3" name="Subtitle 2">
            <a:extLst>
              <a:ext uri="{FF2B5EF4-FFF2-40B4-BE49-F238E27FC236}">
                <a16:creationId xmlns:a16="http://schemas.microsoft.com/office/drawing/2014/main" id="{EC8698C5-243E-42D8-AC8C-8815DF36CBB7}"/>
              </a:ext>
            </a:extLst>
          </p:cNvPr>
          <p:cNvSpPr>
            <a:spLocks noGrp="1"/>
          </p:cNvSpPr>
          <p:nvPr>
            <p:ph type="subTitle" idx="1"/>
          </p:nvPr>
        </p:nvSpPr>
        <p:spPr>
          <a:xfrm>
            <a:off x="7782910" y="5242675"/>
            <a:ext cx="4330262" cy="683284"/>
          </a:xfrm>
        </p:spPr>
        <p:txBody>
          <a:bodyPr>
            <a:normAutofit/>
          </a:bodyPr>
          <a:lstStyle/>
          <a:p>
            <a:r>
              <a:rPr lang="en-US" sz="2000" dirty="0">
                <a:latin typeface="Bodoni MT" panose="02070603080606020203" pitchFamily="18" charset="0"/>
              </a:rPr>
              <a:t>Wheel Thrown Nesting Bowls</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9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F65029-E8DC-4DA6-A46B-58C903B03268}"/>
              </a:ext>
            </a:extLst>
          </p:cNvPr>
          <p:cNvSpPr txBox="1"/>
          <p:nvPr/>
        </p:nvSpPr>
        <p:spPr>
          <a:xfrm>
            <a:off x="1709530" y="863071"/>
            <a:ext cx="9037983" cy="64017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odoni MT" panose="02070603080606020203" pitchFamily="18" charset="0"/>
              </a:rPr>
              <a:t> </a:t>
            </a:r>
            <a:r>
              <a:rPr lang="en-US" sz="2400" dirty="0">
                <a:latin typeface="Bodoni MT" panose="02070603080606020203" pitchFamily="18" charset="0"/>
              </a:rPr>
              <a:t>Add ten images of natural or biological processes or objects that interest you to your project page labeled biomimicry bowls.  To help you become familiar with the design of these natural processes, sketch five of them in your sketchbook and upload to your portfolio.</a:t>
            </a:r>
          </a:p>
          <a:p>
            <a:pPr marL="285750" indent="-285750">
              <a:buFont typeface="Arial" panose="020B0604020202020204" pitchFamily="34" charset="0"/>
              <a:buChar char="•"/>
            </a:pPr>
            <a:endParaRPr lang="en-US" sz="2400" dirty="0">
              <a:latin typeface="Bodoni MT" panose="02070603080606020203" pitchFamily="18" charset="0"/>
            </a:endParaRPr>
          </a:p>
          <a:p>
            <a:pPr marL="285750" indent="-285750">
              <a:buFont typeface="Arial" panose="020B0604020202020204" pitchFamily="34" charset="0"/>
              <a:buChar char="•"/>
            </a:pPr>
            <a:r>
              <a:rPr lang="en-US" sz="2400" dirty="0">
                <a:latin typeface="Bodoni MT" panose="02070603080606020203" pitchFamily="18" charset="0"/>
              </a:rPr>
              <a:t>Develop five sketches of nesting bowl designs that incorporate inspiration from a natural process or object.  Keep in mind you can communicate your idea through imagery, the form/shape of the vessel, surface design, or even function. </a:t>
            </a:r>
          </a:p>
          <a:p>
            <a:endParaRPr lang="en-US" sz="2400" dirty="0">
              <a:latin typeface="Bodoni MT" panose="02070603080606020203" pitchFamily="18" charset="0"/>
            </a:endParaRPr>
          </a:p>
          <a:p>
            <a:pPr marL="285750" indent="-285750">
              <a:buFont typeface="Arial" panose="020B0604020202020204" pitchFamily="34" charset="0"/>
              <a:buChar char="•"/>
            </a:pPr>
            <a:r>
              <a:rPr lang="en-US" sz="2400" dirty="0">
                <a:latin typeface="Bodoni MT" panose="02070603080606020203" pitchFamily="18" charset="0"/>
              </a:rPr>
              <a:t>Make a series of 3 wheel-thrown bowls that fit within each other to form a set. Consider surface treatment and form when unifying the bowls. Consider the rim, the inside curve and the foot of each bowl. The bowls can be the same size or be of varying sizes, but must fit within each other.</a:t>
            </a:r>
          </a:p>
          <a:p>
            <a:endParaRPr lang="en-US" sz="2600" dirty="0">
              <a:latin typeface="Bodoni MT" panose="02070603080606020203" pitchFamily="18" charset="0"/>
            </a:endParaRPr>
          </a:p>
        </p:txBody>
      </p:sp>
      <p:sp>
        <p:nvSpPr>
          <p:cNvPr id="3" name="TextBox 2">
            <a:extLst>
              <a:ext uri="{FF2B5EF4-FFF2-40B4-BE49-F238E27FC236}">
                <a16:creationId xmlns:a16="http://schemas.microsoft.com/office/drawing/2014/main" id="{6B9D4B2A-B57E-4D98-BBA8-1263582FDDF4}"/>
              </a:ext>
            </a:extLst>
          </p:cNvPr>
          <p:cNvSpPr txBox="1"/>
          <p:nvPr/>
        </p:nvSpPr>
        <p:spPr>
          <a:xfrm>
            <a:off x="2637183" y="278296"/>
            <a:ext cx="6851374" cy="584775"/>
          </a:xfrm>
          <a:prstGeom prst="rect">
            <a:avLst/>
          </a:prstGeom>
          <a:noFill/>
        </p:spPr>
        <p:txBody>
          <a:bodyPr wrap="square" rtlCol="0">
            <a:spAutoFit/>
          </a:bodyPr>
          <a:lstStyle/>
          <a:p>
            <a:pPr algn="ctr"/>
            <a:r>
              <a:rPr lang="en-US" sz="3200" dirty="0">
                <a:latin typeface="Bodoni MT" panose="02070603080606020203" pitchFamily="18" charset="0"/>
              </a:rPr>
              <a:t>For This Artwork you will:</a:t>
            </a:r>
          </a:p>
        </p:txBody>
      </p:sp>
    </p:spTree>
    <p:extLst>
      <p:ext uri="{BB962C8B-B14F-4D97-AF65-F5344CB8AC3E}">
        <p14:creationId xmlns:p14="http://schemas.microsoft.com/office/powerpoint/2010/main" val="385592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naturally symmetrical biological processes">
            <a:extLst>
              <a:ext uri="{FF2B5EF4-FFF2-40B4-BE49-F238E27FC236}">
                <a16:creationId xmlns:a16="http://schemas.microsoft.com/office/drawing/2014/main" id="{EA91E889-09D4-4705-B671-F6C121D154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73" b="33683"/>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0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Image result for storm spiral">
            <a:extLst>
              <a:ext uri="{FF2B5EF4-FFF2-40B4-BE49-F238E27FC236}">
                <a16:creationId xmlns:a16="http://schemas.microsoft.com/office/drawing/2014/main" id="{85A1FA20-56F1-440E-B2B7-2D9CDBB76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9" r="1033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storm spiral">
            <a:extLst>
              <a:ext uri="{FF2B5EF4-FFF2-40B4-BE49-F238E27FC236}">
                <a16:creationId xmlns:a16="http://schemas.microsoft.com/office/drawing/2014/main" id="{E2D385A8-C2E9-46A4-BA10-80152555E2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393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ea anemone photography">
            <a:extLst>
              <a:ext uri="{FF2B5EF4-FFF2-40B4-BE49-F238E27FC236}">
                <a16:creationId xmlns:a16="http://schemas.microsoft.com/office/drawing/2014/main" id="{01986DB0-745A-48F1-90B3-51EF553CC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150" y="570444"/>
            <a:ext cx="9097312" cy="605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6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Related image">
            <a:extLst>
              <a:ext uri="{FF2B5EF4-FFF2-40B4-BE49-F238E27FC236}">
                <a16:creationId xmlns:a16="http://schemas.microsoft.com/office/drawing/2014/main" id="{14B5BDF1-3AC1-4970-A9B4-C9C0531C92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67" b="568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87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cabbage cut in half">
            <a:extLst>
              <a:ext uri="{FF2B5EF4-FFF2-40B4-BE49-F238E27FC236}">
                <a16:creationId xmlns:a16="http://schemas.microsoft.com/office/drawing/2014/main" id="{648AE545-D010-4B0B-9E7D-0387922DE2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58" t="19904" r="28404" b="14461"/>
          <a:stretch/>
        </p:blipFill>
        <p:spPr bwMode="auto">
          <a:xfrm rot="5400000">
            <a:off x="3310467" y="-581317"/>
            <a:ext cx="5571066" cy="802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1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Image result for brain symmetry">
            <a:extLst>
              <a:ext uri="{FF2B5EF4-FFF2-40B4-BE49-F238E27FC236}">
                <a16:creationId xmlns:a16="http://schemas.microsoft.com/office/drawing/2014/main" id="{34DC04E6-2974-41C5-BDE5-67BCCBB66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54" r="14361" b="1"/>
          <a:stretch/>
        </p:blipFill>
        <p:spPr bwMode="auto">
          <a:xfrm>
            <a:off x="643466"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elated image">
            <a:extLst>
              <a:ext uri="{FF2B5EF4-FFF2-40B4-BE49-F238E27FC236}">
                <a16:creationId xmlns:a16="http://schemas.microsoft.com/office/drawing/2014/main" id="{A3554546-3AF9-45E0-909C-365833DFA4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12" r="15266" b="-1"/>
          <a:stretch/>
        </p:blipFill>
        <p:spPr bwMode="auto">
          <a:xfrm>
            <a:off x="6176433"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tree rings in art">
            <a:extLst>
              <a:ext uri="{FF2B5EF4-FFF2-40B4-BE49-F238E27FC236}">
                <a16:creationId xmlns:a16="http://schemas.microsoft.com/office/drawing/2014/main" id="{D7F065DE-6466-4AD9-ADA3-B0C15D8AE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36" y="643466"/>
            <a:ext cx="6712128"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1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A8C294-F1F6-486B-9632-16011221757F}"/>
              </a:ext>
            </a:extLst>
          </p:cNvPr>
          <p:cNvSpPr txBox="1"/>
          <p:nvPr/>
        </p:nvSpPr>
        <p:spPr>
          <a:xfrm>
            <a:off x="1419002" y="717044"/>
            <a:ext cx="9130748" cy="2554545"/>
          </a:xfrm>
          <a:prstGeom prst="rect">
            <a:avLst/>
          </a:prstGeom>
          <a:noFill/>
        </p:spPr>
        <p:txBody>
          <a:bodyPr wrap="square" rtlCol="0">
            <a:spAutoFit/>
          </a:bodyPr>
          <a:lstStyle/>
          <a:p>
            <a:r>
              <a:rPr lang="en-US" sz="3200" dirty="0">
                <a:latin typeface="Bodoni MT" panose="02070603080606020203" pitchFamily="18" charset="0"/>
              </a:rPr>
              <a:t>Biomimicry is the design and production of materials, structures, and systems that mimic biological processes.  </a:t>
            </a:r>
          </a:p>
          <a:p>
            <a:r>
              <a:rPr lang="en-US" sz="3200" dirty="0">
                <a:latin typeface="Bodoni MT" panose="02070603080606020203" pitchFamily="18" charset="0"/>
              </a:rPr>
              <a:t>Many artists use nature as inspiration for their artistic designs.  This is a form of biomimicry. </a:t>
            </a:r>
          </a:p>
        </p:txBody>
      </p:sp>
      <p:pic>
        <p:nvPicPr>
          <p:cNvPr id="10246" name="Picture 6" descr="Image result for symmetry in nature">
            <a:extLst>
              <a:ext uri="{FF2B5EF4-FFF2-40B4-BE49-F238E27FC236}">
                <a16:creationId xmlns:a16="http://schemas.microsoft.com/office/drawing/2014/main" id="{FDBEA353-2FF0-4359-AA86-91781A99F9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99"/>
          <a:stretch/>
        </p:blipFill>
        <p:spPr bwMode="auto">
          <a:xfrm>
            <a:off x="397565" y="4167554"/>
            <a:ext cx="4385450" cy="265819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lated image">
            <a:extLst>
              <a:ext uri="{FF2B5EF4-FFF2-40B4-BE49-F238E27FC236}">
                <a16:creationId xmlns:a16="http://schemas.microsoft.com/office/drawing/2014/main" id="{448B8289-85BE-4CEB-BDAF-B6A385ABB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99" y="4103056"/>
            <a:ext cx="4088130" cy="272269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symmetry in nature">
            <a:extLst>
              <a:ext uri="{FF2B5EF4-FFF2-40B4-BE49-F238E27FC236}">
                <a16:creationId xmlns:a16="http://schemas.microsoft.com/office/drawing/2014/main" id="{7BE30375-4823-4166-AF4B-7AE4AF779D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96" b="4530"/>
          <a:stretch/>
        </p:blipFill>
        <p:spPr bwMode="auto">
          <a:xfrm>
            <a:off x="4779110" y="4167554"/>
            <a:ext cx="3191794" cy="269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84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lements of visual arts list">
            <a:extLst>
              <a:ext uri="{FF2B5EF4-FFF2-40B4-BE49-F238E27FC236}">
                <a16:creationId xmlns:a16="http://schemas.microsoft.com/office/drawing/2014/main" id="{30042170-F0C0-4AD7-8610-B07A89A25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94" y="193130"/>
            <a:ext cx="4190451" cy="6471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inciples of arts">
            <a:extLst>
              <a:ext uri="{FF2B5EF4-FFF2-40B4-BE49-F238E27FC236}">
                <a16:creationId xmlns:a16="http://schemas.microsoft.com/office/drawing/2014/main" id="{A862C296-0581-4F3E-9008-02B609197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38" y="193130"/>
            <a:ext cx="4194088" cy="6471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EB20C8-A9FF-49DA-BE7B-9FB36BBF2CCA}"/>
              </a:ext>
            </a:extLst>
          </p:cNvPr>
          <p:cNvSpPr txBox="1"/>
          <p:nvPr/>
        </p:nvSpPr>
        <p:spPr>
          <a:xfrm>
            <a:off x="4642338" y="534572"/>
            <a:ext cx="2349305" cy="5632311"/>
          </a:xfrm>
          <a:prstGeom prst="rect">
            <a:avLst/>
          </a:prstGeom>
          <a:noFill/>
        </p:spPr>
        <p:txBody>
          <a:bodyPr wrap="square" rtlCol="0">
            <a:spAutoFit/>
          </a:bodyPr>
          <a:lstStyle/>
          <a:p>
            <a:r>
              <a:rPr lang="en-US" sz="2000" dirty="0">
                <a:latin typeface="Bodoni MT" panose="02070603080606020203" pitchFamily="18" charset="0"/>
              </a:rPr>
              <a:t>Try to match the images based on the similarities you see in the elements and principles of visual arts you see present.</a:t>
            </a:r>
          </a:p>
          <a:p>
            <a:endParaRPr lang="en-US" sz="2000" dirty="0">
              <a:latin typeface="Bodoni MT" panose="02070603080606020203" pitchFamily="18" charset="0"/>
            </a:endParaRPr>
          </a:p>
          <a:p>
            <a:endParaRPr lang="en-US" sz="2000" dirty="0">
              <a:latin typeface="Bodoni MT" panose="02070603080606020203" pitchFamily="18" charset="0"/>
            </a:endParaRPr>
          </a:p>
          <a:p>
            <a:endParaRPr lang="en-US" sz="2000" dirty="0">
              <a:latin typeface="Bodoni MT" panose="02070603080606020203" pitchFamily="18" charset="0"/>
            </a:endParaRPr>
          </a:p>
          <a:p>
            <a:r>
              <a:rPr lang="en-US" sz="2000" dirty="0">
                <a:latin typeface="Bodoni MT" panose="02070603080606020203" pitchFamily="18" charset="0"/>
              </a:rPr>
              <a:t>Once you have them matched based on their similarities, attempt to determine which image is of a natural object or process and which is ceramic vessel</a:t>
            </a:r>
          </a:p>
        </p:txBody>
      </p:sp>
    </p:spTree>
    <p:extLst>
      <p:ext uri="{BB962C8B-B14F-4D97-AF65-F5344CB8AC3E}">
        <p14:creationId xmlns:p14="http://schemas.microsoft.com/office/powerpoint/2010/main" val="306597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33F6F14A-A982-4341-A6DF-AFDC47363304}"/>
              </a:ext>
            </a:extLst>
          </p:cNvPr>
          <p:cNvPicPr/>
          <p:nvPr/>
        </p:nvPicPr>
        <p:blipFill rotWithShape="1">
          <a:blip r:embed="rId2">
            <a:extLst>
              <a:ext uri="{28A0092B-C50C-407E-A947-70E740481C1C}">
                <a14:useLocalDpi xmlns:a14="http://schemas.microsoft.com/office/drawing/2010/main" val="0"/>
              </a:ext>
            </a:extLst>
          </a:blip>
          <a:srcRect l="1636" r="18953"/>
          <a:stretch/>
        </p:blipFill>
        <p:spPr bwMode="auto">
          <a:xfrm>
            <a:off x="4654296" y="10"/>
            <a:ext cx="7537707" cy="6857990"/>
          </a:xfrm>
          <a:prstGeom prst="rect">
            <a:avLst/>
          </a:prstGeom>
          <a:noFill/>
        </p:spPr>
      </p:pic>
      <p:sp>
        <p:nvSpPr>
          <p:cNvPr id="8" name="Rectangle 7">
            <a:extLst>
              <a:ext uri="{FF2B5EF4-FFF2-40B4-BE49-F238E27FC236}">
                <a16:creationId xmlns:a16="http://schemas.microsoft.com/office/drawing/2014/main" id="{E9DCA5EA-C9F1-43F7-8CD9-E7D77919E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099" y="806357"/>
            <a:ext cx="6734553"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Related image">
            <a:extLst>
              <a:ext uri="{FF2B5EF4-FFF2-40B4-BE49-F238E27FC236}">
                <a16:creationId xmlns:a16="http://schemas.microsoft.com/office/drawing/2014/main" id="{C78EF17B-F4B4-445A-920C-BA28EBB3B310}"/>
              </a:ext>
            </a:extLst>
          </p:cNvPr>
          <p:cNvPicPr/>
          <p:nvPr/>
        </p:nvPicPr>
        <p:blipFill rotWithShape="1">
          <a:blip r:embed="rId3">
            <a:extLst>
              <a:ext uri="{28A0092B-C50C-407E-A947-70E740481C1C}">
                <a14:useLocalDpi xmlns:a14="http://schemas.microsoft.com/office/drawing/2010/main" val="0"/>
              </a:ext>
            </a:extLst>
          </a:blip>
          <a:srcRect l="1976" r="3971" b="1"/>
          <a:stretch/>
        </p:blipFill>
        <p:spPr bwMode="auto">
          <a:xfrm>
            <a:off x="962403" y="979071"/>
            <a:ext cx="6409944" cy="4583188"/>
          </a:xfrm>
          <a:prstGeom prst="rect">
            <a:avLst/>
          </a:prstGeom>
          <a:noFill/>
        </p:spPr>
      </p:pic>
    </p:spTree>
    <p:extLst>
      <p:ext uri="{BB962C8B-B14F-4D97-AF65-F5344CB8AC3E}">
        <p14:creationId xmlns:p14="http://schemas.microsoft.com/office/powerpoint/2010/main" val="311107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result for oyster shells">
            <a:extLst>
              <a:ext uri="{FF2B5EF4-FFF2-40B4-BE49-F238E27FC236}">
                <a16:creationId xmlns:a16="http://schemas.microsoft.com/office/drawing/2014/main" id="{73B0DA4B-CB9A-4958-9070-9CAB96B0FE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43467" y="1417007"/>
            <a:ext cx="5294716" cy="4023984"/>
          </a:xfrm>
          <a:prstGeom prst="rect">
            <a:avLst/>
          </a:prstGeom>
          <a:noFill/>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descr="Related image">
            <a:extLst>
              <a:ext uri="{FF2B5EF4-FFF2-40B4-BE49-F238E27FC236}">
                <a16:creationId xmlns:a16="http://schemas.microsoft.com/office/drawing/2014/main" id="{4B9B1583-3D0C-44DE-A83F-B97AB9DEC5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53817" y="781642"/>
            <a:ext cx="5294715" cy="5294715"/>
          </a:xfrm>
          <a:prstGeom prst="rect">
            <a:avLst/>
          </a:prstGeom>
          <a:noFill/>
        </p:spPr>
      </p:pic>
    </p:spTree>
    <p:extLst>
      <p:ext uri="{BB962C8B-B14F-4D97-AF65-F5344CB8AC3E}">
        <p14:creationId xmlns:p14="http://schemas.microsoft.com/office/powerpoint/2010/main" val="237231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Related image">
            <a:extLst>
              <a:ext uri="{FF2B5EF4-FFF2-40B4-BE49-F238E27FC236}">
                <a16:creationId xmlns:a16="http://schemas.microsoft.com/office/drawing/2014/main" id="{C32AF456-8A07-4423-9737-F2D4D59FD545}"/>
              </a:ext>
            </a:extLst>
          </p:cNvPr>
          <p:cNvPicPr/>
          <p:nvPr/>
        </p:nvPicPr>
        <p:blipFill rotWithShape="1">
          <a:blip r:embed="rId2">
            <a:extLst>
              <a:ext uri="{28A0092B-C50C-407E-A947-70E740481C1C}">
                <a14:useLocalDpi xmlns:a14="http://schemas.microsoft.com/office/drawing/2010/main" val="0"/>
              </a:ext>
            </a:extLst>
          </a:blip>
          <a:srcRect l="11486" r="9469" b="-1"/>
          <a:stretch/>
        </p:blipFill>
        <p:spPr bwMode="auto">
          <a:xfrm>
            <a:off x="321731" y="321732"/>
            <a:ext cx="5728548" cy="6214533"/>
          </a:xfrm>
          <a:prstGeom prst="rect">
            <a:avLst/>
          </a:prstGeom>
          <a:noFill/>
        </p:spPr>
      </p:pic>
      <p:pic>
        <p:nvPicPr>
          <p:cNvPr id="3" name="Picture 2" descr="Image result for pile of white antlers">
            <a:extLst>
              <a:ext uri="{FF2B5EF4-FFF2-40B4-BE49-F238E27FC236}">
                <a16:creationId xmlns:a16="http://schemas.microsoft.com/office/drawing/2014/main" id="{DA0D6950-180A-4688-9550-E51D57030B7D}"/>
              </a:ext>
            </a:extLst>
          </p:cNvPr>
          <p:cNvPicPr/>
          <p:nvPr/>
        </p:nvPicPr>
        <p:blipFill rotWithShape="1">
          <a:blip r:embed="rId3" cstate="print">
            <a:extLst>
              <a:ext uri="{28A0092B-C50C-407E-A947-70E740481C1C}">
                <a14:useLocalDpi xmlns:a14="http://schemas.microsoft.com/office/drawing/2010/main" val="0"/>
              </a:ext>
            </a:extLst>
          </a:blip>
          <a:srcRect l="18055" r="20414" b="-2"/>
          <a:stretch/>
        </p:blipFill>
        <p:spPr bwMode="auto">
          <a:xfrm>
            <a:off x="6141721" y="321732"/>
            <a:ext cx="5728547" cy="6214533"/>
          </a:xfrm>
          <a:prstGeom prst="rect">
            <a:avLst/>
          </a:prstGeom>
          <a:noFill/>
        </p:spPr>
      </p:pic>
    </p:spTree>
    <p:extLst>
      <p:ext uri="{BB962C8B-B14F-4D97-AF65-F5344CB8AC3E}">
        <p14:creationId xmlns:p14="http://schemas.microsoft.com/office/powerpoint/2010/main" val="54583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mage result for naturally symmetrical biological processes">
            <a:extLst>
              <a:ext uri="{FF2B5EF4-FFF2-40B4-BE49-F238E27FC236}">
                <a16:creationId xmlns:a16="http://schemas.microsoft.com/office/drawing/2014/main" id="{113493ED-3404-442E-AC74-EB6BE4385301}"/>
              </a:ext>
            </a:extLst>
          </p:cNvPr>
          <p:cNvPicPr/>
          <p:nvPr/>
        </p:nvPicPr>
        <p:blipFill rotWithShape="1">
          <a:blip r:embed="rId2">
            <a:extLst>
              <a:ext uri="{28A0092B-C50C-407E-A947-70E740481C1C}">
                <a14:useLocalDpi xmlns:a14="http://schemas.microsoft.com/office/drawing/2010/main" val="0"/>
              </a:ext>
            </a:extLst>
          </a:blip>
          <a:srcRect l="9116" r="7995"/>
          <a:stretch/>
        </p:blipFill>
        <p:spPr bwMode="auto">
          <a:xfrm>
            <a:off x="20" y="10"/>
            <a:ext cx="6095980" cy="6857990"/>
          </a:xfrm>
          <a:prstGeom prst="rect">
            <a:avLst/>
          </a:prstGeom>
          <a:noFill/>
        </p:spPr>
      </p:pic>
      <p:pic>
        <p:nvPicPr>
          <p:cNvPr id="2" name="Picture 1" descr="Related image">
            <a:extLst>
              <a:ext uri="{FF2B5EF4-FFF2-40B4-BE49-F238E27FC236}">
                <a16:creationId xmlns:a16="http://schemas.microsoft.com/office/drawing/2014/main" id="{C325EC93-D118-42F0-ABE7-91B683E5841C}"/>
              </a:ext>
            </a:extLst>
          </p:cNvPr>
          <p:cNvPicPr/>
          <p:nvPr/>
        </p:nvPicPr>
        <p:blipFill rotWithShape="1">
          <a:blip r:embed="rId3">
            <a:extLst>
              <a:ext uri="{28A0092B-C50C-407E-A947-70E740481C1C}">
                <a14:useLocalDpi xmlns:a14="http://schemas.microsoft.com/office/drawing/2010/main" val="0"/>
              </a:ext>
            </a:extLst>
          </a:blip>
          <a:srcRect l="15601" r="17733"/>
          <a:stretch/>
        </p:blipFill>
        <p:spPr bwMode="auto">
          <a:xfrm>
            <a:off x="6096000" y="10"/>
            <a:ext cx="6096000" cy="6857990"/>
          </a:xfrm>
          <a:prstGeom prst="rect">
            <a:avLst/>
          </a:prstGeom>
          <a:noFill/>
        </p:spPr>
      </p:pic>
    </p:spTree>
    <p:extLst>
      <p:ext uri="{BB962C8B-B14F-4D97-AF65-F5344CB8AC3E}">
        <p14:creationId xmlns:p14="http://schemas.microsoft.com/office/powerpoint/2010/main" val="311232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Users\Katie\AppData\Local\Microsoft\Windows\INetCache\Content.MSO\D6181F87.tmp">
            <a:extLst>
              <a:ext uri="{FF2B5EF4-FFF2-40B4-BE49-F238E27FC236}">
                <a16:creationId xmlns:a16="http://schemas.microsoft.com/office/drawing/2014/main" id="{03FDEF44-DF8B-442B-9B9D-F04744ED4825}"/>
              </a:ext>
            </a:extLst>
          </p:cNvPr>
          <p:cNvPicPr/>
          <p:nvPr/>
        </p:nvPicPr>
        <p:blipFill rotWithShape="1">
          <a:blip r:embed="rId2">
            <a:extLst>
              <a:ext uri="{28A0092B-C50C-407E-A947-70E740481C1C}">
                <a14:useLocalDpi xmlns:a14="http://schemas.microsoft.com/office/drawing/2010/main" val="0"/>
              </a:ext>
            </a:extLst>
          </a:blip>
          <a:srcRect t="8030" r="-2" b="15745"/>
          <a:stretch/>
        </p:blipFill>
        <p:spPr bwMode="auto">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a:noFill/>
        </p:spPr>
      </p:pic>
      <p:pic>
        <p:nvPicPr>
          <p:cNvPr id="9220" name="Picture 4" descr="Related image">
            <a:extLst>
              <a:ext uri="{FF2B5EF4-FFF2-40B4-BE49-F238E27FC236}">
                <a16:creationId xmlns:a16="http://schemas.microsoft.com/office/drawing/2014/main" id="{30709D2E-2200-47EF-BC57-FC62480E40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51" r="1220" b="1"/>
          <a:stretch/>
        </p:blipFill>
        <p:spPr bwMode="auto">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Related image">
            <a:extLst>
              <a:ext uri="{FF2B5EF4-FFF2-40B4-BE49-F238E27FC236}">
                <a16:creationId xmlns:a16="http://schemas.microsoft.com/office/drawing/2014/main" id="{BCB92DD2-49C1-4510-8699-9B31DAFBABB2}"/>
              </a:ext>
            </a:extLst>
          </p:cNvPr>
          <p:cNvPicPr/>
          <p:nvPr/>
        </p:nvPicPr>
        <p:blipFill rotWithShape="1">
          <a:blip r:embed="rId4">
            <a:extLst>
              <a:ext uri="{28A0092B-C50C-407E-A947-70E740481C1C}">
                <a14:useLocalDpi xmlns:a14="http://schemas.microsoft.com/office/drawing/2010/main" val="0"/>
              </a:ext>
            </a:extLst>
          </a:blip>
          <a:srcRect t="5042" r="3" b="11423"/>
          <a:stretch/>
        </p:blipFill>
        <p:spPr bwMode="auto">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a:noFill/>
        </p:spPr>
      </p:pic>
    </p:spTree>
    <p:extLst>
      <p:ext uri="{BB962C8B-B14F-4D97-AF65-F5344CB8AC3E}">
        <p14:creationId xmlns:p14="http://schemas.microsoft.com/office/powerpoint/2010/main" val="297722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age result for obsidian rock">
            <a:extLst>
              <a:ext uri="{FF2B5EF4-FFF2-40B4-BE49-F238E27FC236}">
                <a16:creationId xmlns:a16="http://schemas.microsoft.com/office/drawing/2014/main" id="{A5E6348F-95D2-4FCA-A8B4-2D1DC8413C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67" y="1378478"/>
            <a:ext cx="5291666" cy="4101043"/>
          </a:xfrm>
          <a:prstGeom prst="rect">
            <a:avLst/>
          </a:prstGeom>
          <a:noFill/>
        </p:spPr>
      </p:pic>
      <p:pic>
        <p:nvPicPr>
          <p:cNvPr id="3" name="Picture 2" descr="Image result for wheel thrown nesting bowls">
            <a:extLst>
              <a:ext uri="{FF2B5EF4-FFF2-40B4-BE49-F238E27FC236}">
                <a16:creationId xmlns:a16="http://schemas.microsoft.com/office/drawing/2014/main" id="{14999868-BEFD-4A24-937C-8DE55005A2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56865" y="1841500"/>
            <a:ext cx="5291667" cy="3175000"/>
          </a:xfrm>
          <a:prstGeom prst="rect">
            <a:avLst/>
          </a:prstGeom>
          <a:noFill/>
        </p:spPr>
      </p:pic>
    </p:spTree>
    <p:extLst>
      <p:ext uri="{BB962C8B-B14F-4D97-AF65-F5344CB8AC3E}">
        <p14:creationId xmlns:p14="http://schemas.microsoft.com/office/powerpoint/2010/main" val="2727465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3205</TotalTime>
  <Words>99</Words>
  <Application>Microsoft Office PowerPoint</Application>
  <PresentationFormat>Widescreen</PresentationFormat>
  <Paragraphs>15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Bodoni MT</vt:lpstr>
      <vt:lpstr>Calibri</vt:lpstr>
      <vt:lpstr>Calibri Light</vt:lpstr>
      <vt:lpstr>Office Theme</vt:lpstr>
      <vt:lpstr>Biomimicry in 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Biomimicry in Art</dc:title>
  <dc:creator>Walker,Katie (EID)</dc:creator>
  <cp:lastModifiedBy>Walker,Katie (EID)</cp:lastModifiedBy>
  <cp:revision>9</cp:revision>
  <dcterms:created xsi:type="dcterms:W3CDTF">2019-03-03T01:18:23Z</dcterms:created>
  <dcterms:modified xsi:type="dcterms:W3CDTF">2019-09-19T03:53:36Z</dcterms:modified>
</cp:coreProperties>
</file>