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2/21/2019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2/21/2019</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kijKz3JzoD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04030-8A4D-47FB-B72A-8AAE3A7650BD}"/>
              </a:ext>
            </a:extLst>
          </p:cNvPr>
          <p:cNvSpPr>
            <a:spLocks noGrp="1"/>
          </p:cNvSpPr>
          <p:nvPr>
            <p:ph type="ctrTitle"/>
          </p:nvPr>
        </p:nvSpPr>
        <p:spPr/>
        <p:txBody>
          <a:bodyPr/>
          <a:lstStyle/>
          <a:p>
            <a:r>
              <a:rPr lang="en-US" dirty="0"/>
              <a:t>Claim, Support, Question</a:t>
            </a:r>
          </a:p>
        </p:txBody>
      </p:sp>
      <p:sp>
        <p:nvSpPr>
          <p:cNvPr id="3" name="Subtitle 2">
            <a:extLst>
              <a:ext uri="{FF2B5EF4-FFF2-40B4-BE49-F238E27FC236}">
                <a16:creationId xmlns:a16="http://schemas.microsoft.com/office/drawing/2014/main" id="{CF7CB35A-AFFE-4A7E-8236-F165C185117B}"/>
              </a:ext>
            </a:extLst>
          </p:cNvPr>
          <p:cNvSpPr>
            <a:spLocks noGrp="1"/>
          </p:cNvSpPr>
          <p:nvPr>
            <p:ph type="subTitle" idx="1"/>
          </p:nvPr>
        </p:nvSpPr>
        <p:spPr/>
        <p:txBody>
          <a:bodyPr/>
          <a:lstStyle/>
          <a:p>
            <a:r>
              <a:rPr lang="en-US" i="1" dirty="0"/>
              <a:t>Making Thinking Visible </a:t>
            </a:r>
            <a:r>
              <a:rPr lang="en-US" dirty="0"/>
              <a:t>Strategy Breakdown</a:t>
            </a:r>
          </a:p>
        </p:txBody>
      </p:sp>
    </p:spTree>
    <p:extLst>
      <p:ext uri="{BB962C8B-B14F-4D97-AF65-F5344CB8AC3E}">
        <p14:creationId xmlns:p14="http://schemas.microsoft.com/office/powerpoint/2010/main" val="860226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CB9A2-F024-46A1-BEB8-930996136BDE}"/>
              </a:ext>
            </a:extLst>
          </p:cNvPr>
          <p:cNvSpPr>
            <a:spLocks noGrp="1"/>
          </p:cNvSpPr>
          <p:nvPr>
            <p:ph type="title"/>
          </p:nvPr>
        </p:nvSpPr>
        <p:spPr/>
        <p:txBody>
          <a:bodyPr>
            <a:normAutofit fontScale="90000"/>
          </a:bodyPr>
          <a:lstStyle/>
          <a:p>
            <a:r>
              <a:rPr lang="en-US" sz="4400" dirty="0"/>
              <a:t>1. </a:t>
            </a:r>
            <a:r>
              <a:rPr lang="en-US" dirty="0"/>
              <a:t>Make A </a:t>
            </a:r>
            <a:r>
              <a:rPr lang="en-US" b="1" i="1" dirty="0">
                <a:solidFill>
                  <a:srgbClr val="FF0000"/>
                </a:solidFill>
              </a:rPr>
              <a:t>Claim</a:t>
            </a:r>
            <a:r>
              <a:rPr lang="en-US" dirty="0"/>
              <a:t> about the topic, issue or idea being explored</a:t>
            </a:r>
          </a:p>
        </p:txBody>
      </p:sp>
      <p:sp>
        <p:nvSpPr>
          <p:cNvPr id="3" name="Content Placeholder 2">
            <a:extLst>
              <a:ext uri="{FF2B5EF4-FFF2-40B4-BE49-F238E27FC236}">
                <a16:creationId xmlns:a16="http://schemas.microsoft.com/office/drawing/2014/main" id="{4870863D-2FB2-49CD-9E3D-5A8C4759D6FC}"/>
              </a:ext>
            </a:extLst>
          </p:cNvPr>
          <p:cNvSpPr>
            <a:spLocks noGrp="1"/>
          </p:cNvSpPr>
          <p:nvPr>
            <p:ph idx="1"/>
          </p:nvPr>
        </p:nvSpPr>
        <p:spPr/>
        <p:txBody>
          <a:bodyPr/>
          <a:lstStyle/>
          <a:p>
            <a:r>
              <a:rPr lang="en-US" sz="3200" dirty="0"/>
              <a:t>A claim is an explanation or interpretation of some aspect of what is being examined. A claim can be a conjecture, speculation, generalization, assertion, statement of fact, theory, hypothesis, etc. </a:t>
            </a:r>
          </a:p>
          <a:p>
            <a:endParaRPr lang="en-US" dirty="0"/>
          </a:p>
        </p:txBody>
      </p:sp>
    </p:spTree>
    <p:extLst>
      <p:ext uri="{BB962C8B-B14F-4D97-AF65-F5344CB8AC3E}">
        <p14:creationId xmlns:p14="http://schemas.microsoft.com/office/powerpoint/2010/main" val="2374332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76BA5-C7AD-48CD-880C-394AC09CFCF9}"/>
              </a:ext>
            </a:extLst>
          </p:cNvPr>
          <p:cNvSpPr>
            <a:spLocks noGrp="1"/>
          </p:cNvSpPr>
          <p:nvPr>
            <p:ph type="title"/>
          </p:nvPr>
        </p:nvSpPr>
        <p:spPr/>
        <p:txBody>
          <a:bodyPr/>
          <a:lstStyle/>
          <a:p>
            <a:r>
              <a:rPr lang="en-US" sz="4400" dirty="0"/>
              <a:t>2</a:t>
            </a:r>
            <a:r>
              <a:rPr lang="en-US" dirty="0"/>
              <a:t>. Identify the </a:t>
            </a:r>
            <a:r>
              <a:rPr lang="en-US" b="1" i="1" dirty="0">
                <a:solidFill>
                  <a:srgbClr val="FF0000"/>
                </a:solidFill>
              </a:rPr>
              <a:t>Support</a:t>
            </a:r>
            <a:r>
              <a:rPr lang="en-US" dirty="0"/>
              <a:t> for your claim</a:t>
            </a:r>
          </a:p>
        </p:txBody>
      </p:sp>
      <p:sp>
        <p:nvSpPr>
          <p:cNvPr id="3" name="Content Placeholder 2">
            <a:extLst>
              <a:ext uri="{FF2B5EF4-FFF2-40B4-BE49-F238E27FC236}">
                <a16:creationId xmlns:a16="http://schemas.microsoft.com/office/drawing/2014/main" id="{7BDAE6A3-1814-4105-8FF4-9077DAED38B7}"/>
              </a:ext>
            </a:extLst>
          </p:cNvPr>
          <p:cNvSpPr>
            <a:spLocks noGrp="1"/>
          </p:cNvSpPr>
          <p:nvPr>
            <p:ph idx="1"/>
          </p:nvPr>
        </p:nvSpPr>
        <p:spPr/>
        <p:txBody>
          <a:bodyPr/>
          <a:lstStyle/>
          <a:p>
            <a:r>
              <a:rPr lang="en-US" sz="4000" dirty="0"/>
              <a:t>State the things you see, feel or know that lend evidence to your explanation.</a:t>
            </a:r>
          </a:p>
          <a:p>
            <a:pPr marL="0" indent="0">
              <a:buNone/>
            </a:pPr>
            <a:endParaRPr lang="en-US" dirty="0"/>
          </a:p>
        </p:txBody>
      </p:sp>
    </p:spTree>
    <p:extLst>
      <p:ext uri="{BB962C8B-B14F-4D97-AF65-F5344CB8AC3E}">
        <p14:creationId xmlns:p14="http://schemas.microsoft.com/office/powerpoint/2010/main" val="4082094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18B04-53C8-4FAC-8CF3-3E8E2D917ADB}"/>
              </a:ext>
            </a:extLst>
          </p:cNvPr>
          <p:cNvSpPr>
            <a:spLocks noGrp="1"/>
          </p:cNvSpPr>
          <p:nvPr>
            <p:ph type="title"/>
          </p:nvPr>
        </p:nvSpPr>
        <p:spPr/>
        <p:txBody>
          <a:bodyPr>
            <a:normAutofit fontScale="90000"/>
          </a:bodyPr>
          <a:lstStyle/>
          <a:p>
            <a:r>
              <a:rPr lang="en-US" sz="4400" dirty="0"/>
              <a:t>3</a:t>
            </a:r>
            <a:r>
              <a:rPr lang="en-US" dirty="0"/>
              <a:t>. Present a </a:t>
            </a:r>
            <a:r>
              <a:rPr lang="en-US" b="1" i="1" dirty="0">
                <a:solidFill>
                  <a:srgbClr val="FF0000"/>
                </a:solidFill>
              </a:rPr>
              <a:t>question</a:t>
            </a:r>
            <a:r>
              <a:rPr lang="en-US" dirty="0"/>
              <a:t> that is related to your claim</a:t>
            </a:r>
          </a:p>
        </p:txBody>
      </p:sp>
      <p:sp>
        <p:nvSpPr>
          <p:cNvPr id="3" name="Content Placeholder 2">
            <a:extLst>
              <a:ext uri="{FF2B5EF4-FFF2-40B4-BE49-F238E27FC236}">
                <a16:creationId xmlns:a16="http://schemas.microsoft.com/office/drawing/2014/main" id="{B3176C50-4D4F-4AA6-8654-E19A43743881}"/>
              </a:ext>
            </a:extLst>
          </p:cNvPr>
          <p:cNvSpPr>
            <a:spLocks noGrp="1"/>
          </p:cNvSpPr>
          <p:nvPr>
            <p:ph idx="1"/>
          </p:nvPr>
        </p:nvSpPr>
        <p:spPr>
          <a:xfrm>
            <a:off x="1451579" y="2015732"/>
            <a:ext cx="9291215" cy="3782395"/>
          </a:xfrm>
        </p:spPr>
        <p:txBody>
          <a:bodyPr>
            <a:noAutofit/>
          </a:bodyPr>
          <a:lstStyle/>
          <a:p>
            <a:r>
              <a:rPr lang="en-US" sz="2400" dirty="0"/>
              <a:t>Do you still have some doubts about your claim? What further issues does your claim unearth? What isn’t fully explained by your claim? This is when you encourage students to think about what evidence could support the opposing side of the claim being made. </a:t>
            </a:r>
          </a:p>
          <a:p>
            <a:r>
              <a:rPr lang="en-US" sz="2400" dirty="0"/>
              <a:t>This also enables students to think more deeply about the claim and transfer the knowledge they’ve just gained to other topics of inquiry.</a:t>
            </a:r>
          </a:p>
        </p:txBody>
      </p:sp>
    </p:spTree>
    <p:extLst>
      <p:ext uri="{BB962C8B-B14F-4D97-AF65-F5344CB8AC3E}">
        <p14:creationId xmlns:p14="http://schemas.microsoft.com/office/powerpoint/2010/main" val="403681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44CF-D795-4748-A4BA-AE2D039F443A}"/>
              </a:ext>
            </a:extLst>
          </p:cNvPr>
          <p:cNvSpPr>
            <a:spLocks noGrp="1"/>
          </p:cNvSpPr>
          <p:nvPr>
            <p:ph type="title"/>
          </p:nvPr>
        </p:nvSpPr>
        <p:spPr>
          <a:xfrm>
            <a:off x="1450392" y="342420"/>
            <a:ext cx="9291215" cy="1049235"/>
          </a:xfrm>
        </p:spPr>
        <p:txBody>
          <a:bodyPr/>
          <a:lstStyle/>
          <a:p>
            <a:r>
              <a:rPr lang="en-US" sz="4400" dirty="0"/>
              <a:t>WHY</a:t>
            </a:r>
            <a:r>
              <a:rPr lang="en-US" dirty="0"/>
              <a:t>?</a:t>
            </a:r>
          </a:p>
        </p:txBody>
      </p:sp>
      <p:sp>
        <p:nvSpPr>
          <p:cNvPr id="3" name="Content Placeholder 2">
            <a:extLst>
              <a:ext uri="{FF2B5EF4-FFF2-40B4-BE49-F238E27FC236}">
                <a16:creationId xmlns:a16="http://schemas.microsoft.com/office/drawing/2014/main" id="{CF03CA0C-A9F8-4F51-A1EE-7B53FC9D3C3B}"/>
              </a:ext>
            </a:extLst>
          </p:cNvPr>
          <p:cNvSpPr>
            <a:spLocks noGrp="1"/>
          </p:cNvSpPr>
          <p:nvPr>
            <p:ph idx="1"/>
          </p:nvPr>
        </p:nvSpPr>
        <p:spPr>
          <a:xfrm>
            <a:off x="1161614" y="1391655"/>
            <a:ext cx="9868771" cy="3575200"/>
          </a:xfrm>
        </p:spPr>
        <p:txBody>
          <a:bodyPr>
            <a:noAutofit/>
          </a:bodyPr>
          <a:lstStyle/>
          <a:p>
            <a:r>
              <a:rPr lang="en-US" sz="2400" dirty="0"/>
              <a:t>This strategy can be used to help students </a:t>
            </a:r>
            <a:r>
              <a:rPr lang="en-US" sz="2400" i="1" dirty="0">
                <a:solidFill>
                  <a:schemeClr val="accent2">
                    <a:lumMod val="75000"/>
                  </a:schemeClr>
                </a:solidFill>
              </a:rPr>
              <a:t>evaluate the claims of others</a:t>
            </a:r>
            <a:r>
              <a:rPr lang="en-US" sz="2400" dirty="0"/>
              <a:t>, or to </a:t>
            </a:r>
            <a:r>
              <a:rPr lang="en-US" sz="2400" i="1" dirty="0">
                <a:solidFill>
                  <a:schemeClr val="accent2">
                    <a:lumMod val="75000"/>
                  </a:schemeClr>
                </a:solidFill>
              </a:rPr>
              <a:t>develop their own claims </a:t>
            </a:r>
            <a:r>
              <a:rPr lang="en-US" sz="2400" dirty="0"/>
              <a:t>about a certain topic. </a:t>
            </a:r>
          </a:p>
          <a:p>
            <a:r>
              <a:rPr lang="en-US" sz="2400" dirty="0"/>
              <a:t>Having to identify evidence to support ideas or opinions offers opportunities for students to </a:t>
            </a:r>
            <a:r>
              <a:rPr lang="en-US" sz="2400" i="1" dirty="0">
                <a:solidFill>
                  <a:schemeClr val="accent2">
                    <a:lumMod val="75000"/>
                  </a:schemeClr>
                </a:solidFill>
              </a:rPr>
              <a:t>visualize their thinking</a:t>
            </a:r>
            <a:r>
              <a:rPr lang="en-US" sz="2400" dirty="0"/>
              <a:t>. </a:t>
            </a:r>
          </a:p>
          <a:p>
            <a:r>
              <a:rPr lang="en-US" sz="2400" dirty="0"/>
              <a:t>This type of </a:t>
            </a:r>
            <a:r>
              <a:rPr lang="en-US" sz="2400" i="1" dirty="0">
                <a:solidFill>
                  <a:schemeClr val="accent2">
                    <a:lumMod val="75000"/>
                  </a:schemeClr>
                </a:solidFill>
              </a:rPr>
              <a:t>critical thinking </a:t>
            </a:r>
            <a:r>
              <a:rPr lang="en-US" sz="2400" dirty="0"/>
              <a:t>about claims of fact or opinion can be a valuable skill in any content area as well as in the real world. </a:t>
            </a:r>
          </a:p>
          <a:p>
            <a:r>
              <a:rPr lang="en-US" sz="2400" dirty="0"/>
              <a:t>This strategy discourages blindly accepting information, and encourages students to think and make assumptions based on </a:t>
            </a:r>
            <a:r>
              <a:rPr lang="en-US" sz="2400" i="1" dirty="0">
                <a:solidFill>
                  <a:schemeClr val="accent2">
                    <a:lumMod val="75000"/>
                  </a:schemeClr>
                </a:solidFill>
              </a:rPr>
              <a:t>authentic</a:t>
            </a:r>
            <a:r>
              <a:rPr lang="en-US" sz="2400" dirty="0">
                <a:solidFill>
                  <a:schemeClr val="accent2">
                    <a:lumMod val="75000"/>
                  </a:schemeClr>
                </a:solidFill>
              </a:rPr>
              <a:t> </a:t>
            </a:r>
            <a:r>
              <a:rPr lang="en-US" sz="2400" dirty="0"/>
              <a:t>investigation. </a:t>
            </a:r>
          </a:p>
        </p:txBody>
      </p:sp>
    </p:spTree>
    <p:extLst>
      <p:ext uri="{BB962C8B-B14F-4D97-AF65-F5344CB8AC3E}">
        <p14:creationId xmlns:p14="http://schemas.microsoft.com/office/powerpoint/2010/main" val="154802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6A877-15C8-46C8-8A5C-2D54FA5348DD}"/>
              </a:ext>
            </a:extLst>
          </p:cNvPr>
          <p:cNvSpPr>
            <a:spLocks noGrp="1"/>
          </p:cNvSpPr>
          <p:nvPr>
            <p:ph type="title"/>
          </p:nvPr>
        </p:nvSpPr>
        <p:spPr>
          <a:xfrm>
            <a:off x="1451580" y="804520"/>
            <a:ext cx="4176815" cy="1049235"/>
          </a:xfrm>
        </p:spPr>
        <p:txBody>
          <a:bodyPr>
            <a:normAutofit/>
          </a:bodyPr>
          <a:lstStyle/>
          <a:p>
            <a:r>
              <a:rPr lang="en-US" dirty="0"/>
              <a:t>Now Lets see it in action</a:t>
            </a:r>
          </a:p>
        </p:txBody>
      </p:sp>
      <p:sp>
        <p:nvSpPr>
          <p:cNvPr id="6" name="Content Placeholder 5">
            <a:extLst>
              <a:ext uri="{FF2B5EF4-FFF2-40B4-BE49-F238E27FC236}">
                <a16:creationId xmlns:a16="http://schemas.microsoft.com/office/drawing/2014/main" id="{C0DABA8A-7947-48E9-A5FF-A9D50EE75F40}"/>
              </a:ext>
            </a:extLst>
          </p:cNvPr>
          <p:cNvSpPr>
            <a:spLocks noGrp="1"/>
          </p:cNvSpPr>
          <p:nvPr>
            <p:ph idx="1"/>
          </p:nvPr>
        </p:nvSpPr>
        <p:spPr>
          <a:xfrm>
            <a:off x="1091507" y="2015732"/>
            <a:ext cx="4532590" cy="3695955"/>
          </a:xfrm>
        </p:spPr>
        <p:txBody>
          <a:bodyPr>
            <a:noAutofit/>
          </a:bodyPr>
          <a:lstStyle/>
          <a:p>
            <a:pPr>
              <a:lnSpc>
                <a:spcPct val="110000"/>
              </a:lnSpc>
            </a:pPr>
            <a:r>
              <a:rPr lang="en-US" sz="1800" dirty="0"/>
              <a:t>"Once, Picasso was asked what his paintings meant. He said, 'Do you ever know what the birds are singing? You don’t. But you listen to them anyway.' So, sometimes with art, it is important just to look.“ </a:t>
            </a:r>
          </a:p>
          <a:p>
            <a:pPr marL="0" indent="0">
              <a:lnSpc>
                <a:spcPct val="110000"/>
              </a:lnSpc>
              <a:buNone/>
            </a:pPr>
            <a:r>
              <a:rPr lang="en-US" sz="1800" dirty="0"/>
              <a:t>–Marina </a:t>
            </a:r>
            <a:r>
              <a:rPr lang="en-US" sz="1800" dirty="0" err="1"/>
              <a:t>Abramovic</a:t>
            </a:r>
            <a:endParaRPr lang="en-US" sz="1800" dirty="0"/>
          </a:p>
          <a:p>
            <a:pPr>
              <a:lnSpc>
                <a:spcPct val="110000"/>
              </a:lnSpc>
            </a:pPr>
            <a:r>
              <a:rPr lang="en-US" sz="1800" dirty="0"/>
              <a:t>"To me the pain and the blood are merely means of artistic expression.“</a:t>
            </a:r>
          </a:p>
          <a:p>
            <a:pPr marL="0" indent="0">
              <a:lnSpc>
                <a:spcPct val="110000"/>
              </a:lnSpc>
              <a:buNone/>
            </a:pPr>
            <a:r>
              <a:rPr lang="en-US" sz="1800" dirty="0"/>
              <a:t>– Also Marina </a:t>
            </a:r>
            <a:r>
              <a:rPr lang="en-US" sz="1800" dirty="0" err="1"/>
              <a:t>Abramovic</a:t>
            </a:r>
            <a:r>
              <a:rPr lang="en-US" sz="1800" dirty="0"/>
              <a:t>   </a:t>
            </a:r>
          </a:p>
        </p:txBody>
      </p:sp>
      <p:pic>
        <p:nvPicPr>
          <p:cNvPr id="7" name="Picture 6" descr="Image result for Marina Abramovic Rhythm 0">
            <a:extLst>
              <a:ext uri="{FF2B5EF4-FFF2-40B4-BE49-F238E27FC236}">
                <a16:creationId xmlns:a16="http://schemas.microsoft.com/office/drawing/2014/main" id="{CD59FD52-C6D9-41F4-91CD-8F5E918E1B7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8336" y="805583"/>
            <a:ext cx="4532591" cy="4660762"/>
          </a:xfrm>
          <a:prstGeom prst="rect">
            <a:avLst/>
          </a:prstGeom>
          <a:noFill/>
        </p:spPr>
      </p:pic>
    </p:spTree>
    <p:extLst>
      <p:ext uri="{BB962C8B-B14F-4D97-AF65-F5344CB8AC3E}">
        <p14:creationId xmlns:p14="http://schemas.microsoft.com/office/powerpoint/2010/main" val="54767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EB91F-6289-4190-912C-97698DAAB68F}"/>
              </a:ext>
            </a:extLst>
          </p:cNvPr>
          <p:cNvSpPr>
            <a:spLocks noGrp="1"/>
          </p:cNvSpPr>
          <p:nvPr>
            <p:ph type="title"/>
          </p:nvPr>
        </p:nvSpPr>
        <p:spPr/>
        <p:txBody>
          <a:bodyPr/>
          <a:lstStyle/>
          <a:p>
            <a:r>
              <a:rPr lang="en-US" dirty="0"/>
              <a:t>What is art?</a:t>
            </a:r>
          </a:p>
        </p:txBody>
      </p:sp>
      <p:sp>
        <p:nvSpPr>
          <p:cNvPr id="3" name="Content Placeholder 2">
            <a:extLst>
              <a:ext uri="{FF2B5EF4-FFF2-40B4-BE49-F238E27FC236}">
                <a16:creationId xmlns:a16="http://schemas.microsoft.com/office/drawing/2014/main" id="{EE415AD9-E44D-4CBD-B6BD-F374B9DE7D42}"/>
              </a:ext>
            </a:extLst>
          </p:cNvPr>
          <p:cNvSpPr>
            <a:spLocks noGrp="1"/>
          </p:cNvSpPr>
          <p:nvPr>
            <p:ph idx="1"/>
          </p:nvPr>
        </p:nvSpPr>
        <p:spPr>
          <a:xfrm>
            <a:off x="1192697" y="2015732"/>
            <a:ext cx="9550098" cy="2688789"/>
          </a:xfrm>
        </p:spPr>
        <p:txBody>
          <a:bodyPr/>
          <a:lstStyle/>
          <a:p>
            <a:r>
              <a:rPr lang="en-US" sz="2800" dirty="0"/>
              <a:t>Keep this question in mind as you listen to Marina </a:t>
            </a:r>
            <a:r>
              <a:rPr lang="en-US" sz="2800" dirty="0" err="1"/>
              <a:t>Abramovic’s</a:t>
            </a:r>
            <a:r>
              <a:rPr lang="en-US" sz="2800" dirty="0"/>
              <a:t> commentary on her 1974 performance piece, </a:t>
            </a:r>
            <a:r>
              <a:rPr lang="en-US" sz="2800" i="1" dirty="0"/>
              <a:t>Rhythm 0</a:t>
            </a:r>
            <a:r>
              <a:rPr lang="en-US" sz="2800" dirty="0"/>
              <a:t>.</a:t>
            </a:r>
          </a:p>
          <a:p>
            <a:pPr marL="0" indent="0">
              <a:buNone/>
            </a:pPr>
            <a:r>
              <a:rPr lang="en-US" sz="2800" dirty="0">
                <a:hlinkClick r:id="rId2"/>
              </a:rPr>
              <a:t>https://www.youtube.com/watch?v=kijKz3JzoD4</a:t>
            </a: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290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2E15-3AA6-4140-AD0C-C189D320A5CA}"/>
              </a:ext>
            </a:extLst>
          </p:cNvPr>
          <p:cNvSpPr>
            <a:spLocks noGrp="1"/>
          </p:cNvSpPr>
          <p:nvPr>
            <p:ph type="title"/>
          </p:nvPr>
        </p:nvSpPr>
        <p:spPr/>
        <p:txBody>
          <a:bodyPr/>
          <a:lstStyle/>
          <a:p>
            <a:r>
              <a:rPr lang="en-US" dirty="0"/>
              <a:t>Consider these questions about what you just experienced</a:t>
            </a:r>
          </a:p>
        </p:txBody>
      </p:sp>
      <p:sp>
        <p:nvSpPr>
          <p:cNvPr id="3" name="Content Placeholder 2">
            <a:extLst>
              <a:ext uri="{FF2B5EF4-FFF2-40B4-BE49-F238E27FC236}">
                <a16:creationId xmlns:a16="http://schemas.microsoft.com/office/drawing/2014/main" id="{9827DFC0-77F0-46B5-B186-70C47F445F18}"/>
              </a:ext>
            </a:extLst>
          </p:cNvPr>
          <p:cNvSpPr>
            <a:spLocks noGrp="1"/>
          </p:cNvSpPr>
          <p:nvPr>
            <p:ph idx="1"/>
          </p:nvPr>
        </p:nvSpPr>
        <p:spPr/>
        <p:txBody>
          <a:bodyPr/>
          <a:lstStyle/>
          <a:p>
            <a:r>
              <a:rPr lang="en-US" sz="2800" dirty="0"/>
              <a:t>Can </a:t>
            </a:r>
            <a:r>
              <a:rPr lang="en-US" sz="2800" dirty="0" err="1"/>
              <a:t>Abramovic’s</a:t>
            </a:r>
            <a:r>
              <a:rPr lang="en-US" sz="2800" dirty="0"/>
              <a:t> performances be considered works of art?</a:t>
            </a:r>
          </a:p>
          <a:p>
            <a:r>
              <a:rPr lang="en-US" sz="2800" dirty="0"/>
              <a:t>What makes something a work of art?</a:t>
            </a:r>
          </a:p>
          <a:p>
            <a:r>
              <a:rPr lang="en-US" sz="2800" dirty="0"/>
              <a:t>What message is </a:t>
            </a:r>
            <a:r>
              <a:rPr lang="en-US" sz="2800" dirty="0" err="1"/>
              <a:t>Abramovic</a:t>
            </a:r>
            <a:r>
              <a:rPr lang="en-US" sz="2800" dirty="0"/>
              <a:t> attempting to communicate through her performances?</a:t>
            </a:r>
          </a:p>
          <a:p>
            <a:pPr marL="0" indent="0">
              <a:buNone/>
            </a:pPr>
            <a:endParaRPr lang="en-US" dirty="0"/>
          </a:p>
        </p:txBody>
      </p:sp>
    </p:spTree>
    <p:extLst>
      <p:ext uri="{BB962C8B-B14F-4D97-AF65-F5344CB8AC3E}">
        <p14:creationId xmlns:p14="http://schemas.microsoft.com/office/powerpoint/2010/main" val="29179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9A920-EE00-4C83-950D-66149C73788A}"/>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35A8C8CF-DA30-46E5-B954-7C3D3350DCED}"/>
              </a:ext>
            </a:extLst>
          </p:cNvPr>
          <p:cNvSpPr>
            <a:spLocks noGrp="1"/>
          </p:cNvSpPr>
          <p:nvPr>
            <p:ph idx="1"/>
          </p:nvPr>
        </p:nvSpPr>
        <p:spPr>
          <a:xfrm>
            <a:off x="887896" y="516835"/>
            <a:ext cx="10349947" cy="4916556"/>
          </a:xfrm>
        </p:spPr>
        <p:txBody>
          <a:bodyPr>
            <a:normAutofit fontScale="77500" lnSpcReduction="20000"/>
          </a:bodyPr>
          <a:lstStyle/>
          <a:p>
            <a:pPr marL="0" indent="0">
              <a:buNone/>
            </a:pPr>
            <a:r>
              <a:rPr lang="en-US" sz="3400" dirty="0"/>
              <a:t>1. Make A </a:t>
            </a:r>
            <a:r>
              <a:rPr lang="en-US" sz="3400" b="1" i="1" dirty="0">
                <a:solidFill>
                  <a:srgbClr val="FF0000"/>
                </a:solidFill>
              </a:rPr>
              <a:t>Claim</a:t>
            </a:r>
            <a:r>
              <a:rPr lang="en-US" sz="3400" dirty="0"/>
              <a:t> about the topic, issue or idea being explored:</a:t>
            </a:r>
          </a:p>
          <a:p>
            <a:r>
              <a:rPr lang="en-US" sz="2600" dirty="0"/>
              <a:t>State a conjecture, speculation, generalization, assertion, statement of fact, theory, hypothesis, etc. </a:t>
            </a:r>
          </a:p>
          <a:p>
            <a:pPr marL="0" indent="0">
              <a:buNone/>
            </a:pPr>
            <a:endParaRPr lang="en-US" sz="2600" dirty="0"/>
          </a:p>
          <a:p>
            <a:pPr marL="0" indent="0">
              <a:buNone/>
            </a:pPr>
            <a:r>
              <a:rPr lang="en-US" sz="3400" dirty="0"/>
              <a:t>2. Identify the </a:t>
            </a:r>
            <a:r>
              <a:rPr lang="en-US" sz="3400" b="1" i="1" dirty="0">
                <a:solidFill>
                  <a:srgbClr val="FF0000"/>
                </a:solidFill>
              </a:rPr>
              <a:t>Support</a:t>
            </a:r>
            <a:r>
              <a:rPr lang="en-US" sz="3400" dirty="0"/>
              <a:t> for your claim:</a:t>
            </a:r>
          </a:p>
          <a:p>
            <a:r>
              <a:rPr lang="en-US" sz="2600" dirty="0"/>
              <a:t>State the things you see, feel or know that lend evidence to your explanation.</a:t>
            </a:r>
          </a:p>
          <a:p>
            <a:pPr marL="0" indent="0">
              <a:buNone/>
            </a:pPr>
            <a:endParaRPr lang="en-US" sz="2600" dirty="0"/>
          </a:p>
          <a:p>
            <a:pPr marL="0" indent="0">
              <a:buNone/>
            </a:pPr>
            <a:r>
              <a:rPr lang="en-US" sz="3400" dirty="0"/>
              <a:t>3. Present a </a:t>
            </a:r>
            <a:r>
              <a:rPr lang="en-US" sz="3400" b="1" i="1" dirty="0">
                <a:solidFill>
                  <a:srgbClr val="FF0000"/>
                </a:solidFill>
              </a:rPr>
              <a:t>question</a:t>
            </a:r>
            <a:r>
              <a:rPr lang="en-US" sz="3400" dirty="0"/>
              <a:t> that is related to your claim:</a:t>
            </a:r>
          </a:p>
          <a:p>
            <a:r>
              <a:rPr lang="en-US" sz="2600" dirty="0"/>
              <a:t>Do you still have some doubts about your claim? What further issues does your claim unearth? What isn’t fully explained by your claim?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5455367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otalTime>12841</TotalTime>
  <Words>511</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Rockwell</vt:lpstr>
      <vt:lpstr>Gallery</vt:lpstr>
      <vt:lpstr>Claim, Support, Question</vt:lpstr>
      <vt:lpstr>1. Make A Claim about the topic, issue or idea being explored</vt:lpstr>
      <vt:lpstr>2. Identify the Support for your claim</vt:lpstr>
      <vt:lpstr>3. Present a question that is related to your claim</vt:lpstr>
      <vt:lpstr>WHY?</vt:lpstr>
      <vt:lpstr>Now Lets see it in action</vt:lpstr>
      <vt:lpstr>What is art?</vt:lpstr>
      <vt:lpstr>Consider these questions about what you just experienced</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Claim, Support, Question</dc:title>
  <dc:creator>Walker,Katie (EID)</dc:creator>
  <cp:lastModifiedBy>Walker,Katie (EID)</cp:lastModifiedBy>
  <cp:revision>7</cp:revision>
  <dcterms:created xsi:type="dcterms:W3CDTF">2019-02-22T01:51:57Z</dcterms:created>
  <dcterms:modified xsi:type="dcterms:W3CDTF">2019-03-02T23:53:06Z</dcterms:modified>
</cp:coreProperties>
</file>