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0" r:id="rId3"/>
    <p:sldId id="257" r:id="rId4"/>
    <p:sldId id="267" r:id="rId5"/>
    <p:sldId id="258" r:id="rId6"/>
    <p:sldId id="259" r:id="rId7"/>
    <p:sldId id="260" r:id="rId8"/>
    <p:sldId id="261" r:id="rId9"/>
    <p:sldId id="262" r:id="rId10"/>
    <p:sldId id="263" r:id="rId11"/>
    <p:sldId id="264" r:id="rId12"/>
    <p:sldId id="265" r:id="rId13"/>
    <p:sldId id="266" r:id="rId14"/>
    <p:sldId id="268" r:id="rId15"/>
    <p:sldId id="269"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79" autoAdjust="0"/>
    <p:restoredTop sz="94660"/>
  </p:normalViewPr>
  <p:slideViewPr>
    <p:cSldViewPr snapToGrid="0">
      <p:cViewPr varScale="1">
        <p:scale>
          <a:sx n="80" d="100"/>
          <a:sy n="80" d="100"/>
        </p:scale>
        <p:origin x="18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FA86B2-3697-4564-A914-538EF37208D9}" type="datetimeFigureOut">
              <a:rPr lang="en-US" smtClean="0"/>
              <a:t>8/21/2019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3EE466-DF3C-4E7D-BAC1-033BC16C75F6}" type="slidenum">
              <a:rPr lang="en-US" smtClean="0"/>
              <a:t>‹#›</a:t>
            </a:fld>
            <a:endParaRPr lang="en-US"/>
          </a:p>
        </p:txBody>
      </p:sp>
    </p:spTree>
    <p:extLst>
      <p:ext uri="{BB962C8B-B14F-4D97-AF65-F5344CB8AC3E}">
        <p14:creationId xmlns:p14="http://schemas.microsoft.com/office/powerpoint/2010/main" val="1627119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this point draw an example on the board that represents your own life path referring to your personal struggles and challenges overcome. </a:t>
            </a:r>
          </a:p>
        </p:txBody>
      </p:sp>
      <p:sp>
        <p:nvSpPr>
          <p:cNvPr id="4" name="Slide Number Placeholder 3"/>
          <p:cNvSpPr>
            <a:spLocks noGrp="1"/>
          </p:cNvSpPr>
          <p:nvPr>
            <p:ph type="sldNum" sz="quarter" idx="5"/>
          </p:nvPr>
        </p:nvSpPr>
        <p:spPr/>
        <p:txBody>
          <a:bodyPr/>
          <a:lstStyle/>
          <a:p>
            <a:fld id="{6E3EE466-DF3C-4E7D-BAC1-033BC16C75F6}" type="slidenum">
              <a:rPr lang="en-US" smtClean="0"/>
              <a:t>17</a:t>
            </a:fld>
            <a:endParaRPr lang="en-US"/>
          </a:p>
        </p:txBody>
      </p:sp>
    </p:spTree>
    <p:extLst>
      <p:ext uri="{BB962C8B-B14F-4D97-AF65-F5344CB8AC3E}">
        <p14:creationId xmlns:p14="http://schemas.microsoft.com/office/powerpoint/2010/main" val="1146718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6AA06-0DBC-400B-B158-314EFC481F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CB73BE-48B4-4F52-A38C-50182E0DAB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04B368-D430-4A2E-82E8-5AB9D7E1A4FD}"/>
              </a:ext>
            </a:extLst>
          </p:cNvPr>
          <p:cNvSpPr>
            <a:spLocks noGrp="1"/>
          </p:cNvSpPr>
          <p:nvPr>
            <p:ph type="dt" sz="half" idx="10"/>
          </p:nvPr>
        </p:nvSpPr>
        <p:spPr/>
        <p:txBody>
          <a:bodyPr/>
          <a:lstStyle/>
          <a:p>
            <a:fld id="{DF76D4AC-0DEA-4A64-8E7F-14A87B614FC3}" type="datetimeFigureOut">
              <a:rPr lang="en-US" smtClean="0"/>
              <a:t>8/21/2019</a:t>
            </a:fld>
            <a:endParaRPr lang="en-US"/>
          </a:p>
        </p:txBody>
      </p:sp>
      <p:sp>
        <p:nvSpPr>
          <p:cNvPr id="5" name="Footer Placeholder 4">
            <a:extLst>
              <a:ext uri="{FF2B5EF4-FFF2-40B4-BE49-F238E27FC236}">
                <a16:creationId xmlns:a16="http://schemas.microsoft.com/office/drawing/2014/main" id="{096AD2EF-EA0B-4096-A6B1-AF45D8C4A4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4337AF-DE58-414B-9CFA-AF72847A4B67}"/>
              </a:ext>
            </a:extLst>
          </p:cNvPr>
          <p:cNvSpPr>
            <a:spLocks noGrp="1"/>
          </p:cNvSpPr>
          <p:nvPr>
            <p:ph type="sldNum" sz="quarter" idx="12"/>
          </p:nvPr>
        </p:nvSpPr>
        <p:spPr/>
        <p:txBody>
          <a:bodyPr/>
          <a:lstStyle/>
          <a:p>
            <a:fld id="{6AA6EB47-3D4A-4CEF-908B-1CEABF074A3E}" type="slidenum">
              <a:rPr lang="en-US" smtClean="0"/>
              <a:t>‹#›</a:t>
            </a:fld>
            <a:endParaRPr lang="en-US"/>
          </a:p>
        </p:txBody>
      </p:sp>
    </p:spTree>
    <p:extLst>
      <p:ext uri="{BB962C8B-B14F-4D97-AF65-F5344CB8AC3E}">
        <p14:creationId xmlns:p14="http://schemas.microsoft.com/office/powerpoint/2010/main" val="1494761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11A62-4B32-424A-B5B9-E59E678CE4D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8F4DCCB-DE3C-44C2-9765-1F558FEF1D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DA8CD5-D350-482A-B490-B0D9B73514EF}"/>
              </a:ext>
            </a:extLst>
          </p:cNvPr>
          <p:cNvSpPr>
            <a:spLocks noGrp="1"/>
          </p:cNvSpPr>
          <p:nvPr>
            <p:ph type="dt" sz="half" idx="10"/>
          </p:nvPr>
        </p:nvSpPr>
        <p:spPr/>
        <p:txBody>
          <a:bodyPr/>
          <a:lstStyle/>
          <a:p>
            <a:fld id="{DF76D4AC-0DEA-4A64-8E7F-14A87B614FC3}" type="datetimeFigureOut">
              <a:rPr lang="en-US" smtClean="0"/>
              <a:t>8/21/2019</a:t>
            </a:fld>
            <a:endParaRPr lang="en-US"/>
          </a:p>
        </p:txBody>
      </p:sp>
      <p:sp>
        <p:nvSpPr>
          <p:cNvPr id="5" name="Footer Placeholder 4">
            <a:extLst>
              <a:ext uri="{FF2B5EF4-FFF2-40B4-BE49-F238E27FC236}">
                <a16:creationId xmlns:a16="http://schemas.microsoft.com/office/drawing/2014/main" id="{3ADA08CC-1C51-496D-B2CF-A707C45B2E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D43CC1-9EA8-46EC-AC75-2C0E77E564E9}"/>
              </a:ext>
            </a:extLst>
          </p:cNvPr>
          <p:cNvSpPr>
            <a:spLocks noGrp="1"/>
          </p:cNvSpPr>
          <p:nvPr>
            <p:ph type="sldNum" sz="quarter" idx="12"/>
          </p:nvPr>
        </p:nvSpPr>
        <p:spPr/>
        <p:txBody>
          <a:bodyPr/>
          <a:lstStyle/>
          <a:p>
            <a:fld id="{6AA6EB47-3D4A-4CEF-908B-1CEABF074A3E}" type="slidenum">
              <a:rPr lang="en-US" smtClean="0"/>
              <a:t>‹#›</a:t>
            </a:fld>
            <a:endParaRPr lang="en-US"/>
          </a:p>
        </p:txBody>
      </p:sp>
    </p:spTree>
    <p:extLst>
      <p:ext uri="{BB962C8B-B14F-4D97-AF65-F5344CB8AC3E}">
        <p14:creationId xmlns:p14="http://schemas.microsoft.com/office/powerpoint/2010/main" val="1384824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2A9FCD-29E7-46BD-BF9E-317DADE83E5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DF94454-8975-4586-8C67-490B13956FD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093D53-1119-4BE5-B0D4-D68F19B804D1}"/>
              </a:ext>
            </a:extLst>
          </p:cNvPr>
          <p:cNvSpPr>
            <a:spLocks noGrp="1"/>
          </p:cNvSpPr>
          <p:nvPr>
            <p:ph type="dt" sz="half" idx="10"/>
          </p:nvPr>
        </p:nvSpPr>
        <p:spPr/>
        <p:txBody>
          <a:bodyPr/>
          <a:lstStyle/>
          <a:p>
            <a:fld id="{DF76D4AC-0DEA-4A64-8E7F-14A87B614FC3}" type="datetimeFigureOut">
              <a:rPr lang="en-US" smtClean="0"/>
              <a:t>8/21/2019</a:t>
            </a:fld>
            <a:endParaRPr lang="en-US"/>
          </a:p>
        </p:txBody>
      </p:sp>
      <p:sp>
        <p:nvSpPr>
          <p:cNvPr id="5" name="Footer Placeholder 4">
            <a:extLst>
              <a:ext uri="{FF2B5EF4-FFF2-40B4-BE49-F238E27FC236}">
                <a16:creationId xmlns:a16="http://schemas.microsoft.com/office/drawing/2014/main" id="{CEB83BAF-3E34-4AAF-94FA-5121914F1B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B8BA91-FE6E-471B-BF7C-0B0A6E4E064A}"/>
              </a:ext>
            </a:extLst>
          </p:cNvPr>
          <p:cNvSpPr>
            <a:spLocks noGrp="1"/>
          </p:cNvSpPr>
          <p:nvPr>
            <p:ph type="sldNum" sz="quarter" idx="12"/>
          </p:nvPr>
        </p:nvSpPr>
        <p:spPr/>
        <p:txBody>
          <a:bodyPr/>
          <a:lstStyle/>
          <a:p>
            <a:fld id="{6AA6EB47-3D4A-4CEF-908B-1CEABF074A3E}" type="slidenum">
              <a:rPr lang="en-US" smtClean="0"/>
              <a:t>‹#›</a:t>
            </a:fld>
            <a:endParaRPr lang="en-US"/>
          </a:p>
        </p:txBody>
      </p:sp>
    </p:spTree>
    <p:extLst>
      <p:ext uri="{BB962C8B-B14F-4D97-AF65-F5344CB8AC3E}">
        <p14:creationId xmlns:p14="http://schemas.microsoft.com/office/powerpoint/2010/main" val="3808951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6C306-9211-49E4-B142-CB05262B87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AAF3F1-19A5-4708-9C2C-EBE56A23DD0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B8C94B-7B6F-4160-B329-B8402470DBE8}"/>
              </a:ext>
            </a:extLst>
          </p:cNvPr>
          <p:cNvSpPr>
            <a:spLocks noGrp="1"/>
          </p:cNvSpPr>
          <p:nvPr>
            <p:ph type="dt" sz="half" idx="10"/>
          </p:nvPr>
        </p:nvSpPr>
        <p:spPr/>
        <p:txBody>
          <a:bodyPr/>
          <a:lstStyle/>
          <a:p>
            <a:fld id="{DF76D4AC-0DEA-4A64-8E7F-14A87B614FC3}" type="datetimeFigureOut">
              <a:rPr lang="en-US" smtClean="0"/>
              <a:t>8/21/2019</a:t>
            </a:fld>
            <a:endParaRPr lang="en-US"/>
          </a:p>
        </p:txBody>
      </p:sp>
      <p:sp>
        <p:nvSpPr>
          <p:cNvPr id="5" name="Footer Placeholder 4">
            <a:extLst>
              <a:ext uri="{FF2B5EF4-FFF2-40B4-BE49-F238E27FC236}">
                <a16:creationId xmlns:a16="http://schemas.microsoft.com/office/drawing/2014/main" id="{BE2CFDDF-4BCC-451D-AA7B-67A860549B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91B15D-FC20-435C-886D-5FEF43F04860}"/>
              </a:ext>
            </a:extLst>
          </p:cNvPr>
          <p:cNvSpPr>
            <a:spLocks noGrp="1"/>
          </p:cNvSpPr>
          <p:nvPr>
            <p:ph type="sldNum" sz="quarter" idx="12"/>
          </p:nvPr>
        </p:nvSpPr>
        <p:spPr/>
        <p:txBody>
          <a:bodyPr/>
          <a:lstStyle/>
          <a:p>
            <a:fld id="{6AA6EB47-3D4A-4CEF-908B-1CEABF074A3E}" type="slidenum">
              <a:rPr lang="en-US" smtClean="0"/>
              <a:t>‹#›</a:t>
            </a:fld>
            <a:endParaRPr lang="en-US"/>
          </a:p>
        </p:txBody>
      </p:sp>
    </p:spTree>
    <p:extLst>
      <p:ext uri="{BB962C8B-B14F-4D97-AF65-F5344CB8AC3E}">
        <p14:creationId xmlns:p14="http://schemas.microsoft.com/office/powerpoint/2010/main" val="2126137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AAB3B-D9C4-4909-8787-5FCFBB6749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5AA524-D667-4D14-8D7D-D315349957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6E5251-1703-45DC-A2A7-DB1498F46886}"/>
              </a:ext>
            </a:extLst>
          </p:cNvPr>
          <p:cNvSpPr>
            <a:spLocks noGrp="1"/>
          </p:cNvSpPr>
          <p:nvPr>
            <p:ph type="dt" sz="half" idx="10"/>
          </p:nvPr>
        </p:nvSpPr>
        <p:spPr/>
        <p:txBody>
          <a:bodyPr/>
          <a:lstStyle/>
          <a:p>
            <a:fld id="{DF76D4AC-0DEA-4A64-8E7F-14A87B614FC3}" type="datetimeFigureOut">
              <a:rPr lang="en-US" smtClean="0"/>
              <a:t>8/21/2019</a:t>
            </a:fld>
            <a:endParaRPr lang="en-US"/>
          </a:p>
        </p:txBody>
      </p:sp>
      <p:sp>
        <p:nvSpPr>
          <p:cNvPr id="5" name="Footer Placeholder 4">
            <a:extLst>
              <a:ext uri="{FF2B5EF4-FFF2-40B4-BE49-F238E27FC236}">
                <a16:creationId xmlns:a16="http://schemas.microsoft.com/office/drawing/2014/main" id="{06808952-D503-4DF8-A9E4-C460F65237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C9549B-B909-4A4B-B28A-3465617D7512}"/>
              </a:ext>
            </a:extLst>
          </p:cNvPr>
          <p:cNvSpPr>
            <a:spLocks noGrp="1"/>
          </p:cNvSpPr>
          <p:nvPr>
            <p:ph type="sldNum" sz="quarter" idx="12"/>
          </p:nvPr>
        </p:nvSpPr>
        <p:spPr/>
        <p:txBody>
          <a:bodyPr/>
          <a:lstStyle/>
          <a:p>
            <a:fld id="{6AA6EB47-3D4A-4CEF-908B-1CEABF074A3E}" type="slidenum">
              <a:rPr lang="en-US" smtClean="0"/>
              <a:t>‹#›</a:t>
            </a:fld>
            <a:endParaRPr lang="en-US"/>
          </a:p>
        </p:txBody>
      </p:sp>
    </p:spTree>
    <p:extLst>
      <p:ext uri="{BB962C8B-B14F-4D97-AF65-F5344CB8AC3E}">
        <p14:creationId xmlns:p14="http://schemas.microsoft.com/office/powerpoint/2010/main" val="1289055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E3CB4-EE2D-45C1-9F8B-ED4CD8F621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284452-A527-4F77-BA29-55CF8F1733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BB0DF49-155E-488A-9FB1-5E5F048A5B4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C9CE1B-F99F-4195-8ADA-C0D59ED9B3FC}"/>
              </a:ext>
            </a:extLst>
          </p:cNvPr>
          <p:cNvSpPr>
            <a:spLocks noGrp="1"/>
          </p:cNvSpPr>
          <p:nvPr>
            <p:ph type="dt" sz="half" idx="10"/>
          </p:nvPr>
        </p:nvSpPr>
        <p:spPr/>
        <p:txBody>
          <a:bodyPr/>
          <a:lstStyle/>
          <a:p>
            <a:fld id="{DF76D4AC-0DEA-4A64-8E7F-14A87B614FC3}" type="datetimeFigureOut">
              <a:rPr lang="en-US" smtClean="0"/>
              <a:t>8/21/2019</a:t>
            </a:fld>
            <a:endParaRPr lang="en-US"/>
          </a:p>
        </p:txBody>
      </p:sp>
      <p:sp>
        <p:nvSpPr>
          <p:cNvPr id="6" name="Footer Placeholder 5">
            <a:extLst>
              <a:ext uri="{FF2B5EF4-FFF2-40B4-BE49-F238E27FC236}">
                <a16:creationId xmlns:a16="http://schemas.microsoft.com/office/drawing/2014/main" id="{51E15DF5-2DD1-4E6C-9112-349ABE45D5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3A27CF-61F6-4170-BCFA-9AE42D2D1444}"/>
              </a:ext>
            </a:extLst>
          </p:cNvPr>
          <p:cNvSpPr>
            <a:spLocks noGrp="1"/>
          </p:cNvSpPr>
          <p:nvPr>
            <p:ph type="sldNum" sz="quarter" idx="12"/>
          </p:nvPr>
        </p:nvSpPr>
        <p:spPr/>
        <p:txBody>
          <a:bodyPr/>
          <a:lstStyle/>
          <a:p>
            <a:fld id="{6AA6EB47-3D4A-4CEF-908B-1CEABF074A3E}" type="slidenum">
              <a:rPr lang="en-US" smtClean="0"/>
              <a:t>‹#›</a:t>
            </a:fld>
            <a:endParaRPr lang="en-US"/>
          </a:p>
        </p:txBody>
      </p:sp>
    </p:spTree>
    <p:extLst>
      <p:ext uri="{BB962C8B-B14F-4D97-AF65-F5344CB8AC3E}">
        <p14:creationId xmlns:p14="http://schemas.microsoft.com/office/powerpoint/2010/main" val="558508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DC276-443F-427D-B970-DCAD8594118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49244CC-51E0-4625-9A70-D77001B655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7827965-928D-4335-91B1-1D3D49EB958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2981503-90C0-413F-B348-D4FE2C97E4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FE74C3-363F-4D61-B688-EC4AF6717B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39172B4-82CF-46F6-AD46-408C2ACD5006}"/>
              </a:ext>
            </a:extLst>
          </p:cNvPr>
          <p:cNvSpPr>
            <a:spLocks noGrp="1"/>
          </p:cNvSpPr>
          <p:nvPr>
            <p:ph type="dt" sz="half" idx="10"/>
          </p:nvPr>
        </p:nvSpPr>
        <p:spPr/>
        <p:txBody>
          <a:bodyPr/>
          <a:lstStyle/>
          <a:p>
            <a:fld id="{DF76D4AC-0DEA-4A64-8E7F-14A87B614FC3}" type="datetimeFigureOut">
              <a:rPr lang="en-US" smtClean="0"/>
              <a:t>8/21/2019</a:t>
            </a:fld>
            <a:endParaRPr lang="en-US"/>
          </a:p>
        </p:txBody>
      </p:sp>
      <p:sp>
        <p:nvSpPr>
          <p:cNvPr id="8" name="Footer Placeholder 7">
            <a:extLst>
              <a:ext uri="{FF2B5EF4-FFF2-40B4-BE49-F238E27FC236}">
                <a16:creationId xmlns:a16="http://schemas.microsoft.com/office/drawing/2014/main" id="{AB8E168E-55AB-4CCC-9E10-42489DF3E1C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1F95C14-6E0C-48B1-B034-50894858B8BC}"/>
              </a:ext>
            </a:extLst>
          </p:cNvPr>
          <p:cNvSpPr>
            <a:spLocks noGrp="1"/>
          </p:cNvSpPr>
          <p:nvPr>
            <p:ph type="sldNum" sz="quarter" idx="12"/>
          </p:nvPr>
        </p:nvSpPr>
        <p:spPr/>
        <p:txBody>
          <a:bodyPr/>
          <a:lstStyle/>
          <a:p>
            <a:fld id="{6AA6EB47-3D4A-4CEF-908B-1CEABF074A3E}" type="slidenum">
              <a:rPr lang="en-US" smtClean="0"/>
              <a:t>‹#›</a:t>
            </a:fld>
            <a:endParaRPr lang="en-US"/>
          </a:p>
        </p:txBody>
      </p:sp>
    </p:spTree>
    <p:extLst>
      <p:ext uri="{BB962C8B-B14F-4D97-AF65-F5344CB8AC3E}">
        <p14:creationId xmlns:p14="http://schemas.microsoft.com/office/powerpoint/2010/main" val="1365423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B66D5-DDFF-4CA9-9CE5-774B3A81EC8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B8E0280-C239-4F25-A896-5B59EE28DC57}"/>
              </a:ext>
            </a:extLst>
          </p:cNvPr>
          <p:cNvSpPr>
            <a:spLocks noGrp="1"/>
          </p:cNvSpPr>
          <p:nvPr>
            <p:ph type="dt" sz="half" idx="10"/>
          </p:nvPr>
        </p:nvSpPr>
        <p:spPr/>
        <p:txBody>
          <a:bodyPr/>
          <a:lstStyle/>
          <a:p>
            <a:fld id="{DF76D4AC-0DEA-4A64-8E7F-14A87B614FC3}" type="datetimeFigureOut">
              <a:rPr lang="en-US" smtClean="0"/>
              <a:t>8/21/2019</a:t>
            </a:fld>
            <a:endParaRPr lang="en-US"/>
          </a:p>
        </p:txBody>
      </p:sp>
      <p:sp>
        <p:nvSpPr>
          <p:cNvPr id="4" name="Footer Placeholder 3">
            <a:extLst>
              <a:ext uri="{FF2B5EF4-FFF2-40B4-BE49-F238E27FC236}">
                <a16:creationId xmlns:a16="http://schemas.microsoft.com/office/drawing/2014/main" id="{7A6D579C-0CAA-4904-BBAF-12FC2D0E8D5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BE9536E-E04C-466F-B490-A3F861D55170}"/>
              </a:ext>
            </a:extLst>
          </p:cNvPr>
          <p:cNvSpPr>
            <a:spLocks noGrp="1"/>
          </p:cNvSpPr>
          <p:nvPr>
            <p:ph type="sldNum" sz="quarter" idx="12"/>
          </p:nvPr>
        </p:nvSpPr>
        <p:spPr/>
        <p:txBody>
          <a:bodyPr/>
          <a:lstStyle/>
          <a:p>
            <a:fld id="{6AA6EB47-3D4A-4CEF-908B-1CEABF074A3E}" type="slidenum">
              <a:rPr lang="en-US" smtClean="0"/>
              <a:t>‹#›</a:t>
            </a:fld>
            <a:endParaRPr lang="en-US"/>
          </a:p>
        </p:txBody>
      </p:sp>
    </p:spTree>
    <p:extLst>
      <p:ext uri="{BB962C8B-B14F-4D97-AF65-F5344CB8AC3E}">
        <p14:creationId xmlns:p14="http://schemas.microsoft.com/office/powerpoint/2010/main" val="3542474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75AAAF-7F9E-49F8-91C1-E1724BFEB707}"/>
              </a:ext>
            </a:extLst>
          </p:cNvPr>
          <p:cNvSpPr>
            <a:spLocks noGrp="1"/>
          </p:cNvSpPr>
          <p:nvPr>
            <p:ph type="dt" sz="half" idx="10"/>
          </p:nvPr>
        </p:nvSpPr>
        <p:spPr/>
        <p:txBody>
          <a:bodyPr/>
          <a:lstStyle/>
          <a:p>
            <a:fld id="{DF76D4AC-0DEA-4A64-8E7F-14A87B614FC3}" type="datetimeFigureOut">
              <a:rPr lang="en-US" smtClean="0"/>
              <a:t>8/21/2019</a:t>
            </a:fld>
            <a:endParaRPr lang="en-US"/>
          </a:p>
        </p:txBody>
      </p:sp>
      <p:sp>
        <p:nvSpPr>
          <p:cNvPr id="3" name="Footer Placeholder 2">
            <a:extLst>
              <a:ext uri="{FF2B5EF4-FFF2-40B4-BE49-F238E27FC236}">
                <a16:creationId xmlns:a16="http://schemas.microsoft.com/office/drawing/2014/main" id="{8B5F51AE-0CDD-4365-A732-D03F188D899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619D5BF-F170-4FA7-ABD1-F33A5C6B88C5}"/>
              </a:ext>
            </a:extLst>
          </p:cNvPr>
          <p:cNvSpPr>
            <a:spLocks noGrp="1"/>
          </p:cNvSpPr>
          <p:nvPr>
            <p:ph type="sldNum" sz="quarter" idx="12"/>
          </p:nvPr>
        </p:nvSpPr>
        <p:spPr/>
        <p:txBody>
          <a:bodyPr/>
          <a:lstStyle/>
          <a:p>
            <a:fld id="{6AA6EB47-3D4A-4CEF-908B-1CEABF074A3E}" type="slidenum">
              <a:rPr lang="en-US" smtClean="0"/>
              <a:t>‹#›</a:t>
            </a:fld>
            <a:endParaRPr lang="en-US"/>
          </a:p>
        </p:txBody>
      </p:sp>
    </p:spTree>
    <p:extLst>
      <p:ext uri="{BB962C8B-B14F-4D97-AF65-F5344CB8AC3E}">
        <p14:creationId xmlns:p14="http://schemas.microsoft.com/office/powerpoint/2010/main" val="2192443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37640-F561-4465-91D6-8B8634B8E2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0005BA-A9A0-4E49-827A-43774827E2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38FA4B3-0116-4474-A8F1-30D9F8722D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F52860-4812-4625-9E2C-F232A604F792}"/>
              </a:ext>
            </a:extLst>
          </p:cNvPr>
          <p:cNvSpPr>
            <a:spLocks noGrp="1"/>
          </p:cNvSpPr>
          <p:nvPr>
            <p:ph type="dt" sz="half" idx="10"/>
          </p:nvPr>
        </p:nvSpPr>
        <p:spPr/>
        <p:txBody>
          <a:bodyPr/>
          <a:lstStyle/>
          <a:p>
            <a:fld id="{DF76D4AC-0DEA-4A64-8E7F-14A87B614FC3}" type="datetimeFigureOut">
              <a:rPr lang="en-US" smtClean="0"/>
              <a:t>8/21/2019</a:t>
            </a:fld>
            <a:endParaRPr lang="en-US"/>
          </a:p>
        </p:txBody>
      </p:sp>
      <p:sp>
        <p:nvSpPr>
          <p:cNvPr id="6" name="Footer Placeholder 5">
            <a:extLst>
              <a:ext uri="{FF2B5EF4-FFF2-40B4-BE49-F238E27FC236}">
                <a16:creationId xmlns:a16="http://schemas.microsoft.com/office/drawing/2014/main" id="{3D11CEE6-0AF5-4B59-B4DF-C0C4DB3C8A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BC4C30-3E09-42C8-88F9-FE5B4C29688A}"/>
              </a:ext>
            </a:extLst>
          </p:cNvPr>
          <p:cNvSpPr>
            <a:spLocks noGrp="1"/>
          </p:cNvSpPr>
          <p:nvPr>
            <p:ph type="sldNum" sz="quarter" idx="12"/>
          </p:nvPr>
        </p:nvSpPr>
        <p:spPr/>
        <p:txBody>
          <a:bodyPr/>
          <a:lstStyle/>
          <a:p>
            <a:fld id="{6AA6EB47-3D4A-4CEF-908B-1CEABF074A3E}" type="slidenum">
              <a:rPr lang="en-US" smtClean="0"/>
              <a:t>‹#›</a:t>
            </a:fld>
            <a:endParaRPr lang="en-US"/>
          </a:p>
        </p:txBody>
      </p:sp>
    </p:spTree>
    <p:extLst>
      <p:ext uri="{BB962C8B-B14F-4D97-AF65-F5344CB8AC3E}">
        <p14:creationId xmlns:p14="http://schemas.microsoft.com/office/powerpoint/2010/main" val="4109692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A47A0-16BA-497C-B0ED-86345CB1AD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DAC528D-DB9F-4215-BBE7-703CC71F39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5EF4826-7DB4-4A3B-8FC9-903C019AE9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84B61A-FD7F-4D07-BE0B-498D02A230D5}"/>
              </a:ext>
            </a:extLst>
          </p:cNvPr>
          <p:cNvSpPr>
            <a:spLocks noGrp="1"/>
          </p:cNvSpPr>
          <p:nvPr>
            <p:ph type="dt" sz="half" idx="10"/>
          </p:nvPr>
        </p:nvSpPr>
        <p:spPr/>
        <p:txBody>
          <a:bodyPr/>
          <a:lstStyle/>
          <a:p>
            <a:fld id="{DF76D4AC-0DEA-4A64-8E7F-14A87B614FC3}" type="datetimeFigureOut">
              <a:rPr lang="en-US" smtClean="0"/>
              <a:t>8/21/2019</a:t>
            </a:fld>
            <a:endParaRPr lang="en-US"/>
          </a:p>
        </p:txBody>
      </p:sp>
      <p:sp>
        <p:nvSpPr>
          <p:cNvPr id="6" name="Footer Placeholder 5">
            <a:extLst>
              <a:ext uri="{FF2B5EF4-FFF2-40B4-BE49-F238E27FC236}">
                <a16:creationId xmlns:a16="http://schemas.microsoft.com/office/drawing/2014/main" id="{636E2430-ABE9-4D6D-9F1C-FEEA31FC3A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23A777-DA61-400D-835F-DA20E680F6AE}"/>
              </a:ext>
            </a:extLst>
          </p:cNvPr>
          <p:cNvSpPr>
            <a:spLocks noGrp="1"/>
          </p:cNvSpPr>
          <p:nvPr>
            <p:ph type="sldNum" sz="quarter" idx="12"/>
          </p:nvPr>
        </p:nvSpPr>
        <p:spPr/>
        <p:txBody>
          <a:bodyPr/>
          <a:lstStyle/>
          <a:p>
            <a:fld id="{6AA6EB47-3D4A-4CEF-908B-1CEABF074A3E}" type="slidenum">
              <a:rPr lang="en-US" smtClean="0"/>
              <a:t>‹#›</a:t>
            </a:fld>
            <a:endParaRPr lang="en-US"/>
          </a:p>
        </p:txBody>
      </p:sp>
    </p:spTree>
    <p:extLst>
      <p:ext uri="{BB962C8B-B14F-4D97-AF65-F5344CB8AC3E}">
        <p14:creationId xmlns:p14="http://schemas.microsoft.com/office/powerpoint/2010/main" val="488355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6C68E4-BB30-4D30-A3E3-452BC1C7C8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056837B-B231-4365-9761-A1BC326882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E86318-FB64-4E60-80C5-FBC4721E6A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76D4AC-0DEA-4A64-8E7F-14A87B614FC3}" type="datetimeFigureOut">
              <a:rPr lang="en-US" smtClean="0"/>
              <a:t>8/21/2019</a:t>
            </a:fld>
            <a:endParaRPr lang="en-US"/>
          </a:p>
        </p:txBody>
      </p:sp>
      <p:sp>
        <p:nvSpPr>
          <p:cNvPr id="5" name="Footer Placeholder 4">
            <a:extLst>
              <a:ext uri="{FF2B5EF4-FFF2-40B4-BE49-F238E27FC236}">
                <a16:creationId xmlns:a16="http://schemas.microsoft.com/office/drawing/2014/main" id="{63290254-F5E2-4A87-9DF9-F269824335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A67189-2648-4FEB-9FF1-A2FC8C2683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A6EB47-3D4A-4CEF-908B-1CEABF074A3E}" type="slidenum">
              <a:rPr lang="en-US" smtClean="0"/>
              <a:t>‹#›</a:t>
            </a:fld>
            <a:endParaRPr lang="en-US"/>
          </a:p>
        </p:txBody>
      </p:sp>
    </p:spTree>
    <p:extLst>
      <p:ext uri="{BB962C8B-B14F-4D97-AF65-F5344CB8AC3E}">
        <p14:creationId xmlns:p14="http://schemas.microsoft.com/office/powerpoint/2010/main" val="315910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9AC54-65BD-4651-8043-2E2EA49DA011}"/>
              </a:ext>
            </a:extLst>
          </p:cNvPr>
          <p:cNvSpPr>
            <a:spLocks noGrp="1"/>
          </p:cNvSpPr>
          <p:nvPr>
            <p:ph type="ctrTitle"/>
          </p:nvPr>
        </p:nvSpPr>
        <p:spPr/>
        <p:txBody>
          <a:bodyPr/>
          <a:lstStyle/>
          <a:p>
            <a:r>
              <a:rPr lang="en-US" dirty="0"/>
              <a:t>Journey Emblem</a:t>
            </a:r>
          </a:p>
        </p:txBody>
      </p:sp>
      <p:sp>
        <p:nvSpPr>
          <p:cNvPr id="3" name="Subtitle 2">
            <a:extLst>
              <a:ext uri="{FF2B5EF4-FFF2-40B4-BE49-F238E27FC236}">
                <a16:creationId xmlns:a16="http://schemas.microsoft.com/office/drawing/2014/main" id="{56EDB963-D9EB-4DBF-84DA-B64D9A68D305}"/>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652283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89446-D1E8-49D0-B3AA-B6A7F62120E3}"/>
              </a:ext>
            </a:extLst>
          </p:cNvPr>
          <p:cNvSpPr>
            <a:spLocks noGrp="1"/>
          </p:cNvSpPr>
          <p:nvPr>
            <p:ph type="title"/>
          </p:nvPr>
        </p:nvSpPr>
        <p:spPr/>
        <p:txBody>
          <a:bodyPr>
            <a:normAutofit/>
          </a:bodyPr>
          <a:lstStyle/>
          <a:p>
            <a:r>
              <a:rPr lang="en-US" sz="2000" dirty="0"/>
              <a:t>"The Great Wave off Kanagawa" is a 10.1'' × 14.9'' (25.7 cm × 37.8 cm) woodblock print painted by Katsushika Hokusai, a Japanese </a:t>
            </a:r>
            <a:r>
              <a:rPr lang="en-US" sz="2000" i="1" dirty="0"/>
              <a:t>ukiyo-e</a:t>
            </a:r>
            <a:r>
              <a:rPr lang="en-US" sz="2000" dirty="0"/>
              <a:t> artist.</a:t>
            </a:r>
          </a:p>
        </p:txBody>
      </p:sp>
      <p:pic>
        <p:nvPicPr>
          <p:cNvPr id="5122" name="Picture 2" descr="Image result for quicksilver logo painting">
            <a:extLst>
              <a:ext uri="{FF2B5EF4-FFF2-40B4-BE49-F238E27FC236}">
                <a16:creationId xmlns:a16="http://schemas.microsoft.com/office/drawing/2014/main" id="{31BCB498-EC5C-46E2-9F38-AEE5DE60D79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06243" y="2046977"/>
            <a:ext cx="5979514" cy="37266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1169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8E2EB-EEC4-4ADA-8355-C673D331624E}"/>
              </a:ext>
            </a:extLst>
          </p:cNvPr>
          <p:cNvSpPr>
            <a:spLocks noGrp="1"/>
          </p:cNvSpPr>
          <p:nvPr>
            <p:ph type="title"/>
          </p:nvPr>
        </p:nvSpPr>
        <p:spPr/>
        <p:txBody>
          <a:bodyPr/>
          <a:lstStyle/>
          <a:p>
            <a:endParaRPr lang="en-US"/>
          </a:p>
        </p:txBody>
      </p:sp>
      <p:pic>
        <p:nvPicPr>
          <p:cNvPr id="6146" name="Picture 2" descr="Image result for Dungeons and dragons logos">
            <a:extLst>
              <a:ext uri="{FF2B5EF4-FFF2-40B4-BE49-F238E27FC236}">
                <a16:creationId xmlns:a16="http://schemas.microsoft.com/office/drawing/2014/main" id="{799B1D39-358F-4A33-9F50-F35EF8D15E1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43495" y="841679"/>
            <a:ext cx="4905009" cy="4905009"/>
          </a:xfrm>
          <a:prstGeom prst="rect">
            <a:avLst/>
          </a:prstGeom>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7934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EEF9A-FDCE-4736-A1A0-9E90A5713AE4}"/>
              </a:ext>
            </a:extLst>
          </p:cNvPr>
          <p:cNvSpPr>
            <a:spLocks noGrp="1"/>
          </p:cNvSpPr>
          <p:nvPr>
            <p:ph type="title"/>
          </p:nvPr>
        </p:nvSpPr>
        <p:spPr/>
        <p:txBody>
          <a:bodyPr/>
          <a:lstStyle/>
          <a:p>
            <a:endParaRPr lang="en-US"/>
          </a:p>
        </p:txBody>
      </p:sp>
      <p:pic>
        <p:nvPicPr>
          <p:cNvPr id="7170" name="Picture 2" descr="Image result for x box logo">
            <a:extLst>
              <a:ext uri="{FF2B5EF4-FFF2-40B4-BE49-F238E27FC236}">
                <a16:creationId xmlns:a16="http://schemas.microsoft.com/office/drawing/2014/main" id="{BF5C125B-27D3-45E1-8DBC-DA63F40C980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84526" y="1027906"/>
            <a:ext cx="4822947" cy="4822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5677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5C568-45E4-410B-81F5-5698EFFEE6CD}"/>
              </a:ext>
            </a:extLst>
          </p:cNvPr>
          <p:cNvSpPr>
            <a:spLocks noGrp="1"/>
          </p:cNvSpPr>
          <p:nvPr>
            <p:ph type="title"/>
          </p:nvPr>
        </p:nvSpPr>
        <p:spPr/>
        <p:txBody>
          <a:bodyPr/>
          <a:lstStyle/>
          <a:p>
            <a:endParaRPr lang="en-US"/>
          </a:p>
        </p:txBody>
      </p:sp>
      <p:pic>
        <p:nvPicPr>
          <p:cNvPr id="8194" name="Picture 2" descr="Image result for spotify logo">
            <a:extLst>
              <a:ext uri="{FF2B5EF4-FFF2-40B4-BE49-F238E27FC236}">
                <a16:creationId xmlns:a16="http://schemas.microsoft.com/office/drawing/2014/main" id="{68F03931-1A24-44B0-B742-2DA74FE99F7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28144" y="1825625"/>
            <a:ext cx="7735712"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5576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8CF38-5E5C-4749-B032-44E9C34A7D0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2B8BF00-485A-4566-90A8-816634285B07}"/>
              </a:ext>
            </a:extLst>
          </p:cNvPr>
          <p:cNvSpPr>
            <a:spLocks noGrp="1"/>
          </p:cNvSpPr>
          <p:nvPr>
            <p:ph idx="1"/>
          </p:nvPr>
        </p:nvSpPr>
        <p:spPr/>
        <p:txBody>
          <a:bodyPr/>
          <a:lstStyle/>
          <a:p>
            <a:endParaRPr lang="en-US"/>
          </a:p>
        </p:txBody>
      </p:sp>
      <p:pic>
        <p:nvPicPr>
          <p:cNvPr id="9218" name="Picture 2" descr="Image result for symbols for superheroes">
            <a:extLst>
              <a:ext uri="{FF2B5EF4-FFF2-40B4-BE49-F238E27FC236}">
                <a16:creationId xmlns:a16="http://schemas.microsoft.com/office/drawing/2014/main" id="{331C5332-16EE-42B4-832A-340037156D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421" y="1303163"/>
            <a:ext cx="6793157" cy="38168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7796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FFE2D-8279-4B08-9E40-D22C7C2BB634}"/>
              </a:ext>
            </a:extLst>
          </p:cNvPr>
          <p:cNvSpPr>
            <a:spLocks noGrp="1"/>
          </p:cNvSpPr>
          <p:nvPr>
            <p:ph type="title"/>
          </p:nvPr>
        </p:nvSpPr>
        <p:spPr/>
        <p:txBody>
          <a:bodyPr/>
          <a:lstStyle/>
          <a:p>
            <a:r>
              <a:rPr lang="en-US" dirty="0"/>
              <a:t>Now you are going to design an emblem that represents the path of your life</a:t>
            </a:r>
          </a:p>
        </p:txBody>
      </p:sp>
      <p:sp>
        <p:nvSpPr>
          <p:cNvPr id="3" name="Content Placeholder 2">
            <a:extLst>
              <a:ext uri="{FF2B5EF4-FFF2-40B4-BE49-F238E27FC236}">
                <a16:creationId xmlns:a16="http://schemas.microsoft.com/office/drawing/2014/main" id="{00640804-F3CD-4A04-8FEE-88F80AA00178}"/>
              </a:ext>
            </a:extLst>
          </p:cNvPr>
          <p:cNvSpPr>
            <a:spLocks noGrp="1"/>
          </p:cNvSpPr>
          <p:nvPr>
            <p:ph idx="1"/>
          </p:nvPr>
        </p:nvSpPr>
        <p:spPr/>
        <p:txBody>
          <a:bodyPr/>
          <a:lstStyle/>
          <a:p>
            <a:r>
              <a:rPr lang="en-US" dirty="0"/>
              <a:t>A lot of the quotes you chose for the first activity had to do with overcoming adversity and facing challenges with a positive attitude. This led me to believe that many of you have had to overcome many obstacles in your lives.  </a:t>
            </a:r>
          </a:p>
          <a:p>
            <a:r>
              <a:rPr lang="en-US" dirty="0"/>
              <a:t>This project will help you create a visual representation of the paths you have taken to becoming the person you are today.</a:t>
            </a:r>
          </a:p>
          <a:p>
            <a:r>
              <a:rPr lang="en-US" dirty="0"/>
              <a:t>Lets start by reflecting on our lives up until now</a:t>
            </a:r>
          </a:p>
          <a:p>
            <a:r>
              <a:rPr lang="en-US" dirty="0"/>
              <a:t>Please list four or five obstacles, transitions, or challenges you have faced in your life.  Think about how you overcame them, how they changed you, who supported you through this process.</a:t>
            </a:r>
          </a:p>
        </p:txBody>
      </p:sp>
    </p:spTree>
    <p:extLst>
      <p:ext uri="{BB962C8B-B14F-4D97-AF65-F5344CB8AC3E}">
        <p14:creationId xmlns:p14="http://schemas.microsoft.com/office/powerpoint/2010/main" val="2065552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0E90A-BB03-47EC-A40A-AE5BEF5F7142}"/>
              </a:ext>
            </a:extLst>
          </p:cNvPr>
          <p:cNvSpPr>
            <a:spLocks noGrp="1"/>
          </p:cNvSpPr>
          <p:nvPr>
            <p:ph type="title"/>
          </p:nvPr>
        </p:nvSpPr>
        <p:spPr/>
        <p:txBody>
          <a:bodyPr/>
          <a:lstStyle/>
          <a:p>
            <a:r>
              <a:rPr lang="en-US" dirty="0"/>
              <a:t>Your “Life line”</a:t>
            </a:r>
          </a:p>
        </p:txBody>
      </p:sp>
      <p:sp>
        <p:nvSpPr>
          <p:cNvPr id="3" name="Content Placeholder 2">
            <a:extLst>
              <a:ext uri="{FF2B5EF4-FFF2-40B4-BE49-F238E27FC236}">
                <a16:creationId xmlns:a16="http://schemas.microsoft.com/office/drawing/2014/main" id="{8BD60082-5DE8-4D74-9715-F8229ADA80B1}"/>
              </a:ext>
            </a:extLst>
          </p:cNvPr>
          <p:cNvSpPr>
            <a:spLocks noGrp="1"/>
          </p:cNvSpPr>
          <p:nvPr>
            <p:ph idx="1"/>
          </p:nvPr>
        </p:nvSpPr>
        <p:spPr/>
        <p:txBody>
          <a:bodyPr/>
          <a:lstStyle/>
          <a:p>
            <a:r>
              <a:rPr lang="en-US" dirty="0"/>
              <a:t>Now picture your life exists on a line with point A representing your birth and point B representing where and who you are now.</a:t>
            </a:r>
          </a:p>
        </p:txBody>
      </p:sp>
      <p:cxnSp>
        <p:nvCxnSpPr>
          <p:cNvPr id="5" name="Straight Connector 4">
            <a:extLst>
              <a:ext uri="{FF2B5EF4-FFF2-40B4-BE49-F238E27FC236}">
                <a16:creationId xmlns:a16="http://schemas.microsoft.com/office/drawing/2014/main" id="{C50833C4-B560-4248-81A9-DAE912E65354}"/>
              </a:ext>
            </a:extLst>
          </p:cNvPr>
          <p:cNvCxnSpPr/>
          <p:nvPr/>
        </p:nvCxnSpPr>
        <p:spPr>
          <a:xfrm>
            <a:off x="2801815" y="4232031"/>
            <a:ext cx="5720862"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4F47F133-6B74-4876-A307-1A0C269F7B4B}"/>
              </a:ext>
            </a:extLst>
          </p:cNvPr>
          <p:cNvSpPr txBox="1"/>
          <p:nvPr/>
        </p:nvSpPr>
        <p:spPr>
          <a:xfrm>
            <a:off x="2253761" y="3874599"/>
            <a:ext cx="715108" cy="707886"/>
          </a:xfrm>
          <a:prstGeom prst="rect">
            <a:avLst/>
          </a:prstGeom>
          <a:noFill/>
        </p:spPr>
        <p:txBody>
          <a:bodyPr wrap="square" rtlCol="0">
            <a:spAutoFit/>
          </a:bodyPr>
          <a:lstStyle/>
          <a:p>
            <a:r>
              <a:rPr lang="en-US" sz="4000" dirty="0"/>
              <a:t>A</a:t>
            </a:r>
          </a:p>
        </p:txBody>
      </p:sp>
      <p:sp>
        <p:nvSpPr>
          <p:cNvPr id="7" name="TextBox 6">
            <a:extLst>
              <a:ext uri="{FF2B5EF4-FFF2-40B4-BE49-F238E27FC236}">
                <a16:creationId xmlns:a16="http://schemas.microsoft.com/office/drawing/2014/main" id="{B7246B99-6ADA-430D-9E56-8E00BDF03DE0}"/>
              </a:ext>
            </a:extLst>
          </p:cNvPr>
          <p:cNvSpPr txBox="1"/>
          <p:nvPr/>
        </p:nvSpPr>
        <p:spPr>
          <a:xfrm>
            <a:off x="8616462" y="3880338"/>
            <a:ext cx="844061" cy="707886"/>
          </a:xfrm>
          <a:prstGeom prst="rect">
            <a:avLst/>
          </a:prstGeom>
          <a:noFill/>
        </p:spPr>
        <p:txBody>
          <a:bodyPr wrap="square" rtlCol="0">
            <a:spAutoFit/>
          </a:bodyPr>
          <a:lstStyle/>
          <a:p>
            <a:r>
              <a:rPr lang="en-US" sz="4000" dirty="0"/>
              <a:t>B</a:t>
            </a:r>
          </a:p>
        </p:txBody>
      </p:sp>
      <p:sp>
        <p:nvSpPr>
          <p:cNvPr id="8" name="TextBox 7">
            <a:extLst>
              <a:ext uri="{FF2B5EF4-FFF2-40B4-BE49-F238E27FC236}">
                <a16:creationId xmlns:a16="http://schemas.microsoft.com/office/drawing/2014/main" id="{6910D9CB-F167-4E13-A8E6-4CBAE4DB50BB}"/>
              </a:ext>
            </a:extLst>
          </p:cNvPr>
          <p:cNvSpPr txBox="1"/>
          <p:nvPr/>
        </p:nvSpPr>
        <p:spPr>
          <a:xfrm>
            <a:off x="1594338" y="5029200"/>
            <a:ext cx="9308124" cy="923330"/>
          </a:xfrm>
          <a:prstGeom prst="rect">
            <a:avLst/>
          </a:prstGeom>
          <a:noFill/>
        </p:spPr>
        <p:txBody>
          <a:bodyPr wrap="square" rtlCol="0">
            <a:spAutoFit/>
          </a:bodyPr>
          <a:lstStyle/>
          <a:p>
            <a:r>
              <a:rPr lang="en-US" dirty="0"/>
              <a:t>Now, it would be great if we all got from point A to point B with no struggles or setbacks, but as we all know, this is not how life works. In reality our line has wavered; it has gone up and down, side to side, has spiraled and looped sometimes as we’ve faced challenges and transitions. </a:t>
            </a:r>
          </a:p>
        </p:txBody>
      </p:sp>
    </p:spTree>
    <p:extLst>
      <p:ext uri="{BB962C8B-B14F-4D97-AF65-F5344CB8AC3E}">
        <p14:creationId xmlns:p14="http://schemas.microsoft.com/office/powerpoint/2010/main" val="1633428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EB8D4-85FE-4ED5-A79A-5116F1C3F7F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97F1459-1254-4243-A01D-88851DADA6D6}"/>
              </a:ext>
            </a:extLst>
          </p:cNvPr>
          <p:cNvSpPr>
            <a:spLocks noGrp="1"/>
          </p:cNvSpPr>
          <p:nvPr>
            <p:ph idx="1"/>
          </p:nvPr>
        </p:nvSpPr>
        <p:spPr/>
        <p:txBody>
          <a:bodyPr/>
          <a:lstStyle/>
          <a:p>
            <a:r>
              <a:rPr lang="en-US" dirty="0"/>
              <a:t>Keeping this in mind, I want you to draw a new line from point A to point B that more accurately mirrors the path your life has taken. </a:t>
            </a:r>
          </a:p>
          <a:p>
            <a:r>
              <a:rPr lang="en-US" dirty="0"/>
              <a:t>Be sure that the line does not overlap itself.</a:t>
            </a:r>
          </a:p>
          <a:p>
            <a:r>
              <a:rPr lang="en-US" dirty="0"/>
              <a:t>Please draw 4-5 versions of your adjusted life path. </a:t>
            </a:r>
          </a:p>
          <a:p>
            <a:pPr marL="0" indent="0">
              <a:buNone/>
            </a:pPr>
            <a:endParaRPr lang="en-US" dirty="0"/>
          </a:p>
        </p:txBody>
      </p:sp>
      <p:sp>
        <p:nvSpPr>
          <p:cNvPr id="4" name="Freeform: Shape 3">
            <a:extLst>
              <a:ext uri="{FF2B5EF4-FFF2-40B4-BE49-F238E27FC236}">
                <a16:creationId xmlns:a16="http://schemas.microsoft.com/office/drawing/2014/main" id="{AA60235C-A5E6-43DB-8399-B2CE05C2E400}"/>
              </a:ext>
            </a:extLst>
          </p:cNvPr>
          <p:cNvSpPr/>
          <p:nvPr/>
        </p:nvSpPr>
        <p:spPr>
          <a:xfrm>
            <a:off x="1431758" y="4583737"/>
            <a:ext cx="3934326" cy="1231004"/>
          </a:xfrm>
          <a:custGeom>
            <a:avLst/>
            <a:gdLst>
              <a:gd name="connsiteX0" fmla="*/ 0 w 3934326"/>
              <a:gd name="connsiteY0" fmla="*/ 325147 h 1231004"/>
              <a:gd name="connsiteX1" fmla="*/ 685800 w 3934326"/>
              <a:gd name="connsiteY1" fmla="*/ 806410 h 1231004"/>
              <a:gd name="connsiteX2" fmla="*/ 830179 w 3934326"/>
              <a:gd name="connsiteY2" fmla="*/ 48421 h 1231004"/>
              <a:gd name="connsiteX3" fmla="*/ 1287379 w 3934326"/>
              <a:gd name="connsiteY3" fmla="*/ 1215484 h 1231004"/>
              <a:gd name="connsiteX4" fmla="*/ 1672389 w 3934326"/>
              <a:gd name="connsiteY4" fmla="*/ 722189 h 1231004"/>
              <a:gd name="connsiteX5" fmla="*/ 2057400 w 3934326"/>
              <a:gd name="connsiteY5" fmla="*/ 770316 h 1231004"/>
              <a:gd name="connsiteX6" fmla="*/ 2057400 w 3934326"/>
              <a:gd name="connsiteY6" fmla="*/ 1143295 h 1231004"/>
              <a:gd name="connsiteX7" fmla="*/ 2803358 w 3934326"/>
              <a:gd name="connsiteY7" fmla="*/ 986884 h 1231004"/>
              <a:gd name="connsiteX8" fmla="*/ 2887579 w 3934326"/>
              <a:gd name="connsiteY8" fmla="*/ 295 h 1231004"/>
              <a:gd name="connsiteX9" fmla="*/ 3645568 w 3934326"/>
              <a:gd name="connsiteY9" fmla="*/ 1095168 h 1231004"/>
              <a:gd name="connsiteX10" fmla="*/ 3934326 w 3934326"/>
              <a:gd name="connsiteY10" fmla="*/ 986884 h 1231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934326" h="1231004">
                <a:moveTo>
                  <a:pt x="0" y="325147"/>
                </a:moveTo>
                <a:cubicBezTo>
                  <a:pt x="273718" y="588839"/>
                  <a:pt x="547437" y="852531"/>
                  <a:pt x="685800" y="806410"/>
                </a:cubicBezTo>
                <a:cubicBezTo>
                  <a:pt x="824163" y="760289"/>
                  <a:pt x="729916" y="-19758"/>
                  <a:pt x="830179" y="48421"/>
                </a:cubicBezTo>
                <a:cubicBezTo>
                  <a:pt x="930442" y="116600"/>
                  <a:pt x="1147011" y="1103189"/>
                  <a:pt x="1287379" y="1215484"/>
                </a:cubicBezTo>
                <a:cubicBezTo>
                  <a:pt x="1427747" y="1327779"/>
                  <a:pt x="1544052" y="796384"/>
                  <a:pt x="1672389" y="722189"/>
                </a:cubicBezTo>
                <a:cubicBezTo>
                  <a:pt x="1800726" y="647994"/>
                  <a:pt x="1993232" y="700132"/>
                  <a:pt x="2057400" y="770316"/>
                </a:cubicBezTo>
                <a:cubicBezTo>
                  <a:pt x="2121568" y="840500"/>
                  <a:pt x="1933074" y="1107200"/>
                  <a:pt x="2057400" y="1143295"/>
                </a:cubicBezTo>
                <a:cubicBezTo>
                  <a:pt x="2181726" y="1179390"/>
                  <a:pt x="2664995" y="1177384"/>
                  <a:pt x="2803358" y="986884"/>
                </a:cubicBezTo>
                <a:cubicBezTo>
                  <a:pt x="2941721" y="796384"/>
                  <a:pt x="2747211" y="-17752"/>
                  <a:pt x="2887579" y="295"/>
                </a:cubicBezTo>
                <a:cubicBezTo>
                  <a:pt x="3027947" y="18342"/>
                  <a:pt x="3471110" y="930737"/>
                  <a:pt x="3645568" y="1095168"/>
                </a:cubicBezTo>
                <a:cubicBezTo>
                  <a:pt x="3820026" y="1259599"/>
                  <a:pt x="3877176" y="1123241"/>
                  <a:pt x="3934326" y="98688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Connector 4">
            <a:extLst>
              <a:ext uri="{FF2B5EF4-FFF2-40B4-BE49-F238E27FC236}">
                <a16:creationId xmlns:a16="http://schemas.microsoft.com/office/drawing/2014/main" id="{19D35D11-FF4F-49E6-A188-3BCEC5A35B71}"/>
              </a:ext>
            </a:extLst>
          </p:cNvPr>
          <p:cNvSpPr/>
          <p:nvPr/>
        </p:nvSpPr>
        <p:spPr>
          <a:xfrm>
            <a:off x="1335505" y="4890690"/>
            <a:ext cx="228600" cy="19250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Connector 5">
            <a:extLst>
              <a:ext uri="{FF2B5EF4-FFF2-40B4-BE49-F238E27FC236}">
                <a16:creationId xmlns:a16="http://schemas.microsoft.com/office/drawing/2014/main" id="{7FABEF3B-C9CE-45F4-AD1E-CABBAD66971A}"/>
              </a:ext>
            </a:extLst>
          </p:cNvPr>
          <p:cNvSpPr/>
          <p:nvPr/>
        </p:nvSpPr>
        <p:spPr>
          <a:xfrm>
            <a:off x="5251784" y="5500290"/>
            <a:ext cx="228600" cy="19250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7127E552-BF2D-4E7D-8586-6367393E2E77}"/>
              </a:ext>
            </a:extLst>
          </p:cNvPr>
          <p:cNvSpPr txBox="1"/>
          <p:nvPr/>
        </p:nvSpPr>
        <p:spPr>
          <a:xfrm>
            <a:off x="1048753" y="4822068"/>
            <a:ext cx="383005" cy="369332"/>
          </a:xfrm>
          <a:prstGeom prst="rect">
            <a:avLst/>
          </a:prstGeom>
          <a:noFill/>
        </p:spPr>
        <p:txBody>
          <a:bodyPr wrap="square" rtlCol="0">
            <a:spAutoFit/>
          </a:bodyPr>
          <a:lstStyle/>
          <a:p>
            <a:r>
              <a:rPr lang="en-US" dirty="0"/>
              <a:t>A</a:t>
            </a:r>
          </a:p>
        </p:txBody>
      </p:sp>
      <p:sp>
        <p:nvSpPr>
          <p:cNvPr id="8" name="TextBox 7">
            <a:extLst>
              <a:ext uri="{FF2B5EF4-FFF2-40B4-BE49-F238E27FC236}">
                <a16:creationId xmlns:a16="http://schemas.microsoft.com/office/drawing/2014/main" id="{429DDB13-64FF-4EF3-B017-C4577797E8B8}"/>
              </a:ext>
            </a:extLst>
          </p:cNvPr>
          <p:cNvSpPr txBox="1"/>
          <p:nvPr/>
        </p:nvSpPr>
        <p:spPr>
          <a:xfrm>
            <a:off x="5421787" y="5445409"/>
            <a:ext cx="309700" cy="369332"/>
          </a:xfrm>
          <a:prstGeom prst="rect">
            <a:avLst/>
          </a:prstGeom>
          <a:noFill/>
        </p:spPr>
        <p:txBody>
          <a:bodyPr wrap="none" rtlCol="0">
            <a:spAutoFit/>
          </a:bodyPr>
          <a:lstStyle/>
          <a:p>
            <a:r>
              <a:rPr lang="en-US" dirty="0"/>
              <a:t>B</a:t>
            </a:r>
          </a:p>
        </p:txBody>
      </p:sp>
    </p:spTree>
    <p:extLst>
      <p:ext uri="{BB962C8B-B14F-4D97-AF65-F5344CB8AC3E}">
        <p14:creationId xmlns:p14="http://schemas.microsoft.com/office/powerpoint/2010/main" val="1864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2E8D9-62F9-477C-B12F-7527A1405849}"/>
              </a:ext>
            </a:extLst>
          </p:cNvPr>
          <p:cNvSpPr>
            <a:spLocks noGrp="1"/>
          </p:cNvSpPr>
          <p:nvPr>
            <p:ph type="title"/>
          </p:nvPr>
        </p:nvSpPr>
        <p:spPr/>
        <p:txBody>
          <a:bodyPr/>
          <a:lstStyle/>
          <a:p>
            <a:r>
              <a:rPr lang="en-US" dirty="0"/>
              <a:t>Pick a Shape for Your Base</a:t>
            </a:r>
          </a:p>
        </p:txBody>
      </p:sp>
      <p:sp>
        <p:nvSpPr>
          <p:cNvPr id="3" name="Content Placeholder 2">
            <a:extLst>
              <a:ext uri="{FF2B5EF4-FFF2-40B4-BE49-F238E27FC236}">
                <a16:creationId xmlns:a16="http://schemas.microsoft.com/office/drawing/2014/main" id="{A157506E-DA0D-433E-B9E5-AFB19D5F1FCB}"/>
              </a:ext>
            </a:extLst>
          </p:cNvPr>
          <p:cNvSpPr>
            <a:spLocks noGrp="1"/>
          </p:cNvSpPr>
          <p:nvPr>
            <p:ph idx="1"/>
          </p:nvPr>
        </p:nvSpPr>
        <p:spPr/>
        <p:txBody>
          <a:bodyPr/>
          <a:lstStyle/>
          <a:p>
            <a:r>
              <a:rPr lang="en-US" dirty="0"/>
              <a:t>Now pick a base for your life path from the cutout shapes.  You can choose a circle, square, or triangle.  If you would like to come up with your own design, OK it with myself of Mrs. </a:t>
            </a:r>
            <a:r>
              <a:rPr lang="en-US" dirty="0" err="1"/>
              <a:t>Cronen</a:t>
            </a:r>
            <a:r>
              <a:rPr lang="en-US" dirty="0"/>
              <a:t>.</a:t>
            </a:r>
          </a:p>
          <a:p>
            <a:r>
              <a:rPr lang="en-US" dirty="0"/>
              <a:t>This will serve as the base of your symbol.</a:t>
            </a:r>
          </a:p>
        </p:txBody>
      </p:sp>
      <p:sp>
        <p:nvSpPr>
          <p:cNvPr id="4" name="Isosceles Triangle 3">
            <a:extLst>
              <a:ext uri="{FF2B5EF4-FFF2-40B4-BE49-F238E27FC236}">
                <a16:creationId xmlns:a16="http://schemas.microsoft.com/office/drawing/2014/main" id="{0067A6CE-530C-41B5-9E86-4203F7FFA8E0}"/>
              </a:ext>
            </a:extLst>
          </p:cNvPr>
          <p:cNvSpPr/>
          <p:nvPr/>
        </p:nvSpPr>
        <p:spPr>
          <a:xfrm>
            <a:off x="1383632" y="3862136"/>
            <a:ext cx="2490537" cy="2213810"/>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Connector 4">
            <a:extLst>
              <a:ext uri="{FF2B5EF4-FFF2-40B4-BE49-F238E27FC236}">
                <a16:creationId xmlns:a16="http://schemas.microsoft.com/office/drawing/2014/main" id="{D2B77D43-931F-48FE-BB00-03BEAEE2A8E5}"/>
              </a:ext>
            </a:extLst>
          </p:cNvPr>
          <p:cNvSpPr/>
          <p:nvPr/>
        </p:nvSpPr>
        <p:spPr>
          <a:xfrm>
            <a:off x="4928937" y="3862136"/>
            <a:ext cx="2334126" cy="2314827"/>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28F94E0D-AE59-4FCB-93B2-D930D5DA0E09}"/>
              </a:ext>
            </a:extLst>
          </p:cNvPr>
          <p:cNvSpPr/>
          <p:nvPr/>
        </p:nvSpPr>
        <p:spPr>
          <a:xfrm>
            <a:off x="8317831" y="3994484"/>
            <a:ext cx="2334126" cy="218247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430735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C5D87-068E-4588-AFE3-6EB7F9A710A5}"/>
              </a:ext>
            </a:extLst>
          </p:cNvPr>
          <p:cNvSpPr>
            <a:spLocks noGrp="1"/>
          </p:cNvSpPr>
          <p:nvPr>
            <p:ph type="title"/>
          </p:nvPr>
        </p:nvSpPr>
        <p:spPr/>
        <p:txBody>
          <a:bodyPr/>
          <a:lstStyle/>
          <a:p>
            <a:r>
              <a:rPr lang="en-US" dirty="0"/>
              <a:t>Choose Point A and Point B on your Base</a:t>
            </a:r>
          </a:p>
        </p:txBody>
      </p:sp>
      <p:sp>
        <p:nvSpPr>
          <p:cNvPr id="3" name="Content Placeholder 2">
            <a:extLst>
              <a:ext uri="{FF2B5EF4-FFF2-40B4-BE49-F238E27FC236}">
                <a16:creationId xmlns:a16="http://schemas.microsoft.com/office/drawing/2014/main" id="{B7E03585-D78F-4A5A-85BC-DFA7A8CE7A47}"/>
              </a:ext>
            </a:extLst>
          </p:cNvPr>
          <p:cNvSpPr>
            <a:spLocks noGrp="1"/>
          </p:cNvSpPr>
          <p:nvPr>
            <p:ph idx="1"/>
          </p:nvPr>
        </p:nvSpPr>
        <p:spPr/>
        <p:txBody>
          <a:bodyPr/>
          <a:lstStyle/>
          <a:p>
            <a:r>
              <a:rPr lang="en-US" dirty="0"/>
              <a:t>Mark your shape with two points. Point A on one side and point B on the other. </a:t>
            </a:r>
          </a:p>
        </p:txBody>
      </p:sp>
      <p:sp>
        <p:nvSpPr>
          <p:cNvPr id="4" name="Isosceles Triangle 3">
            <a:extLst>
              <a:ext uri="{FF2B5EF4-FFF2-40B4-BE49-F238E27FC236}">
                <a16:creationId xmlns:a16="http://schemas.microsoft.com/office/drawing/2014/main" id="{CB8FA054-E105-4AE8-9D12-D6428CBDCD28}"/>
              </a:ext>
            </a:extLst>
          </p:cNvPr>
          <p:cNvSpPr/>
          <p:nvPr/>
        </p:nvSpPr>
        <p:spPr>
          <a:xfrm>
            <a:off x="1383632" y="3886284"/>
            <a:ext cx="2490537" cy="2314827"/>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Connector 4">
            <a:extLst>
              <a:ext uri="{FF2B5EF4-FFF2-40B4-BE49-F238E27FC236}">
                <a16:creationId xmlns:a16="http://schemas.microsoft.com/office/drawing/2014/main" id="{05A9B827-9577-428A-81B6-68A3DD106CEA}"/>
              </a:ext>
            </a:extLst>
          </p:cNvPr>
          <p:cNvSpPr/>
          <p:nvPr/>
        </p:nvSpPr>
        <p:spPr>
          <a:xfrm>
            <a:off x="4928937" y="3862136"/>
            <a:ext cx="2334126" cy="2314827"/>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6C8A14A8-7B4A-42D5-B9F5-6CFB53FE0D8B}"/>
              </a:ext>
            </a:extLst>
          </p:cNvPr>
          <p:cNvSpPr/>
          <p:nvPr/>
        </p:nvSpPr>
        <p:spPr>
          <a:xfrm>
            <a:off x="8317831" y="3994484"/>
            <a:ext cx="2334126" cy="218247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Connector 6">
            <a:extLst>
              <a:ext uri="{FF2B5EF4-FFF2-40B4-BE49-F238E27FC236}">
                <a16:creationId xmlns:a16="http://schemas.microsoft.com/office/drawing/2014/main" id="{29401786-B929-47D8-9A6E-FB5D4E902B2E}"/>
              </a:ext>
            </a:extLst>
          </p:cNvPr>
          <p:cNvSpPr/>
          <p:nvPr/>
        </p:nvSpPr>
        <p:spPr>
          <a:xfrm>
            <a:off x="2105526" y="4680284"/>
            <a:ext cx="132347" cy="10828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Connector 7">
            <a:extLst>
              <a:ext uri="{FF2B5EF4-FFF2-40B4-BE49-F238E27FC236}">
                <a16:creationId xmlns:a16="http://schemas.microsoft.com/office/drawing/2014/main" id="{E7EAA729-AD22-4375-BB20-BD2B0CA280B6}"/>
              </a:ext>
            </a:extLst>
          </p:cNvPr>
          <p:cNvSpPr/>
          <p:nvPr/>
        </p:nvSpPr>
        <p:spPr>
          <a:xfrm>
            <a:off x="3212431" y="6172369"/>
            <a:ext cx="108284" cy="101017"/>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Connector 8">
            <a:extLst>
              <a:ext uri="{FF2B5EF4-FFF2-40B4-BE49-F238E27FC236}">
                <a16:creationId xmlns:a16="http://schemas.microsoft.com/office/drawing/2014/main" id="{D4E6C6CB-97DC-4FAE-9143-7DE973CA3F9E}"/>
              </a:ext>
            </a:extLst>
          </p:cNvPr>
          <p:cNvSpPr/>
          <p:nvPr/>
        </p:nvSpPr>
        <p:spPr>
          <a:xfrm>
            <a:off x="5145505" y="5698957"/>
            <a:ext cx="132347" cy="10828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Connector 9">
            <a:extLst>
              <a:ext uri="{FF2B5EF4-FFF2-40B4-BE49-F238E27FC236}">
                <a16:creationId xmlns:a16="http://schemas.microsoft.com/office/drawing/2014/main" id="{D6B8747E-FBB1-4E06-B811-F5D0A7E497FC}"/>
              </a:ext>
            </a:extLst>
          </p:cNvPr>
          <p:cNvSpPr/>
          <p:nvPr/>
        </p:nvSpPr>
        <p:spPr>
          <a:xfrm>
            <a:off x="7054515" y="4371473"/>
            <a:ext cx="132347" cy="10828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Connector 10">
            <a:extLst>
              <a:ext uri="{FF2B5EF4-FFF2-40B4-BE49-F238E27FC236}">
                <a16:creationId xmlns:a16="http://schemas.microsoft.com/office/drawing/2014/main" id="{E975593F-635F-47E9-AFFA-4C904955D432}"/>
              </a:ext>
            </a:extLst>
          </p:cNvPr>
          <p:cNvSpPr/>
          <p:nvPr/>
        </p:nvSpPr>
        <p:spPr>
          <a:xfrm>
            <a:off x="8251657" y="6147053"/>
            <a:ext cx="132347" cy="10828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Connector 11">
            <a:extLst>
              <a:ext uri="{FF2B5EF4-FFF2-40B4-BE49-F238E27FC236}">
                <a16:creationId xmlns:a16="http://schemas.microsoft.com/office/drawing/2014/main" id="{3DCA0FDD-B850-46BE-B3A6-B64BF5864D2C}"/>
              </a:ext>
            </a:extLst>
          </p:cNvPr>
          <p:cNvSpPr/>
          <p:nvPr/>
        </p:nvSpPr>
        <p:spPr>
          <a:xfrm>
            <a:off x="10585783" y="3940342"/>
            <a:ext cx="132347" cy="10828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455928EE-AF80-4678-B6B3-1E000BDE79F8}"/>
              </a:ext>
            </a:extLst>
          </p:cNvPr>
          <p:cNvSpPr txBox="1"/>
          <p:nvPr/>
        </p:nvSpPr>
        <p:spPr>
          <a:xfrm>
            <a:off x="1804737" y="4479757"/>
            <a:ext cx="234616" cy="369332"/>
          </a:xfrm>
          <a:prstGeom prst="rect">
            <a:avLst/>
          </a:prstGeom>
          <a:noFill/>
        </p:spPr>
        <p:txBody>
          <a:bodyPr wrap="square" rtlCol="0">
            <a:spAutoFit/>
          </a:bodyPr>
          <a:lstStyle/>
          <a:p>
            <a:r>
              <a:rPr lang="en-US" dirty="0"/>
              <a:t>A</a:t>
            </a:r>
          </a:p>
        </p:txBody>
      </p:sp>
      <p:sp>
        <p:nvSpPr>
          <p:cNvPr id="14" name="TextBox 13">
            <a:extLst>
              <a:ext uri="{FF2B5EF4-FFF2-40B4-BE49-F238E27FC236}">
                <a16:creationId xmlns:a16="http://schemas.microsoft.com/office/drawing/2014/main" id="{5BC5A3E8-5EEE-4B0A-9C77-16D291BE38E0}"/>
              </a:ext>
            </a:extLst>
          </p:cNvPr>
          <p:cNvSpPr txBox="1"/>
          <p:nvPr/>
        </p:nvSpPr>
        <p:spPr>
          <a:xfrm>
            <a:off x="3094121" y="6336048"/>
            <a:ext cx="334879" cy="369332"/>
          </a:xfrm>
          <a:prstGeom prst="rect">
            <a:avLst/>
          </a:prstGeom>
          <a:noFill/>
        </p:spPr>
        <p:txBody>
          <a:bodyPr wrap="square" rtlCol="0">
            <a:spAutoFit/>
          </a:bodyPr>
          <a:lstStyle/>
          <a:p>
            <a:r>
              <a:rPr lang="en-US" dirty="0"/>
              <a:t>B</a:t>
            </a:r>
          </a:p>
        </p:txBody>
      </p:sp>
    </p:spTree>
    <p:extLst>
      <p:ext uri="{BB962C8B-B14F-4D97-AF65-F5344CB8AC3E}">
        <p14:creationId xmlns:p14="http://schemas.microsoft.com/office/powerpoint/2010/main" val="3655480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C25C3-EA06-4A7E-B420-99FA8693954E}"/>
              </a:ext>
            </a:extLst>
          </p:cNvPr>
          <p:cNvSpPr>
            <a:spLocks noGrp="1"/>
          </p:cNvSpPr>
          <p:nvPr>
            <p:ph type="title"/>
          </p:nvPr>
        </p:nvSpPr>
        <p:spPr/>
        <p:txBody>
          <a:bodyPr/>
          <a:lstStyle/>
          <a:p>
            <a:r>
              <a:rPr lang="en-US" dirty="0"/>
              <a:t>Lesson Objectives</a:t>
            </a:r>
          </a:p>
        </p:txBody>
      </p:sp>
      <p:sp>
        <p:nvSpPr>
          <p:cNvPr id="3" name="Content Placeholder 2">
            <a:extLst>
              <a:ext uri="{FF2B5EF4-FFF2-40B4-BE49-F238E27FC236}">
                <a16:creationId xmlns:a16="http://schemas.microsoft.com/office/drawing/2014/main" id="{A48C0385-E432-4932-81D9-846EF97BBB47}"/>
              </a:ext>
            </a:extLst>
          </p:cNvPr>
          <p:cNvSpPr>
            <a:spLocks noGrp="1"/>
          </p:cNvSpPr>
          <p:nvPr>
            <p:ph idx="1"/>
          </p:nvPr>
        </p:nvSpPr>
        <p:spPr/>
        <p:txBody>
          <a:bodyPr/>
          <a:lstStyle/>
          <a:p>
            <a:r>
              <a:rPr lang="en-US" dirty="0"/>
              <a:t>To learn the basic skills of metalsmithing/jewelry-making- Piercing and sawing, sanding and filing, and riveting. </a:t>
            </a:r>
          </a:p>
          <a:p>
            <a:r>
              <a:rPr lang="en-US" dirty="0"/>
              <a:t>To explore how symbols or emblems can transmit information</a:t>
            </a:r>
          </a:p>
          <a:p>
            <a:r>
              <a:rPr lang="en-US" dirty="0"/>
              <a:t>To express our personal journeys through jewelry. </a:t>
            </a:r>
          </a:p>
        </p:txBody>
      </p:sp>
    </p:spTree>
    <p:extLst>
      <p:ext uri="{BB962C8B-B14F-4D97-AF65-F5344CB8AC3E}">
        <p14:creationId xmlns:p14="http://schemas.microsoft.com/office/powerpoint/2010/main" val="42484839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7BF8-9193-4EC4-B2EE-91888013AFF0}"/>
              </a:ext>
            </a:extLst>
          </p:cNvPr>
          <p:cNvSpPr>
            <a:spLocks noGrp="1"/>
          </p:cNvSpPr>
          <p:nvPr>
            <p:ph type="title"/>
          </p:nvPr>
        </p:nvSpPr>
        <p:spPr/>
        <p:txBody>
          <a:bodyPr/>
          <a:lstStyle/>
          <a:p>
            <a:r>
              <a:rPr lang="en-US" dirty="0"/>
              <a:t>Draw your Path </a:t>
            </a:r>
          </a:p>
        </p:txBody>
      </p:sp>
      <p:sp>
        <p:nvSpPr>
          <p:cNvPr id="3" name="Content Placeholder 2">
            <a:extLst>
              <a:ext uri="{FF2B5EF4-FFF2-40B4-BE49-F238E27FC236}">
                <a16:creationId xmlns:a16="http://schemas.microsoft.com/office/drawing/2014/main" id="{963E0BA3-7E0C-4973-96E5-4289381752D6}"/>
              </a:ext>
            </a:extLst>
          </p:cNvPr>
          <p:cNvSpPr>
            <a:spLocks noGrp="1"/>
          </p:cNvSpPr>
          <p:nvPr>
            <p:ph idx="1"/>
          </p:nvPr>
        </p:nvSpPr>
        <p:spPr>
          <a:xfrm>
            <a:off x="838200" y="1401761"/>
            <a:ext cx="10515600" cy="4351338"/>
          </a:xfrm>
        </p:spPr>
        <p:txBody>
          <a:bodyPr>
            <a:normAutofit/>
          </a:bodyPr>
          <a:lstStyle/>
          <a:p>
            <a:r>
              <a:rPr lang="en-US" sz="2000" dirty="0"/>
              <a:t>Now draw a path from point A to point B on your shape, mirroring the twists and turns your life has taken.  Refer to the sketches you created to mirror your journey.</a:t>
            </a:r>
          </a:p>
          <a:p>
            <a:r>
              <a:rPr lang="en-US" sz="2000" dirty="0"/>
              <a:t>Keep in mind that you will be sawing this line through metal, so it should be complex, but not so difficult it is impossible to cut out of metal.  Think about how tight curves or small angles will be more challenging to cut using a saw. </a:t>
            </a:r>
          </a:p>
          <a:p>
            <a:r>
              <a:rPr lang="en-US" sz="2000" dirty="0"/>
              <a:t>Requirement: The line must change directions from a straight path at least three times. You must use a variation of curved and jagged lines.  </a:t>
            </a:r>
          </a:p>
        </p:txBody>
      </p:sp>
      <p:sp>
        <p:nvSpPr>
          <p:cNvPr id="4" name="Isosceles Triangle 3">
            <a:extLst>
              <a:ext uri="{FF2B5EF4-FFF2-40B4-BE49-F238E27FC236}">
                <a16:creationId xmlns:a16="http://schemas.microsoft.com/office/drawing/2014/main" id="{A7CD48AB-AF45-4042-BEC9-15161E9DEE54}"/>
              </a:ext>
            </a:extLst>
          </p:cNvPr>
          <p:cNvSpPr/>
          <p:nvPr/>
        </p:nvSpPr>
        <p:spPr>
          <a:xfrm>
            <a:off x="1383632" y="3886284"/>
            <a:ext cx="2490537" cy="2314827"/>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Connector 4">
            <a:extLst>
              <a:ext uri="{FF2B5EF4-FFF2-40B4-BE49-F238E27FC236}">
                <a16:creationId xmlns:a16="http://schemas.microsoft.com/office/drawing/2014/main" id="{C340842B-1249-4E45-AE47-E324B1176B43}"/>
              </a:ext>
            </a:extLst>
          </p:cNvPr>
          <p:cNvSpPr/>
          <p:nvPr/>
        </p:nvSpPr>
        <p:spPr>
          <a:xfrm>
            <a:off x="4928937" y="3862136"/>
            <a:ext cx="2334126" cy="2314827"/>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C7BE6740-1C2E-4A74-9784-2B86A854585B}"/>
              </a:ext>
            </a:extLst>
          </p:cNvPr>
          <p:cNvSpPr/>
          <p:nvPr/>
        </p:nvSpPr>
        <p:spPr>
          <a:xfrm>
            <a:off x="8317831" y="3994484"/>
            <a:ext cx="2334126" cy="218247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Connector 6">
            <a:extLst>
              <a:ext uri="{FF2B5EF4-FFF2-40B4-BE49-F238E27FC236}">
                <a16:creationId xmlns:a16="http://schemas.microsoft.com/office/drawing/2014/main" id="{A10147B2-3FB0-4F62-A917-1E101C02A51E}"/>
              </a:ext>
            </a:extLst>
          </p:cNvPr>
          <p:cNvSpPr/>
          <p:nvPr/>
        </p:nvSpPr>
        <p:spPr>
          <a:xfrm>
            <a:off x="2105526" y="4680284"/>
            <a:ext cx="132347" cy="10828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Connector 7">
            <a:extLst>
              <a:ext uri="{FF2B5EF4-FFF2-40B4-BE49-F238E27FC236}">
                <a16:creationId xmlns:a16="http://schemas.microsoft.com/office/drawing/2014/main" id="{EFDF1414-B137-4CD7-9D58-4F7EEACB8FFB}"/>
              </a:ext>
            </a:extLst>
          </p:cNvPr>
          <p:cNvSpPr/>
          <p:nvPr/>
        </p:nvSpPr>
        <p:spPr>
          <a:xfrm>
            <a:off x="3212431" y="6172369"/>
            <a:ext cx="108284" cy="101017"/>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Connector 8">
            <a:extLst>
              <a:ext uri="{FF2B5EF4-FFF2-40B4-BE49-F238E27FC236}">
                <a16:creationId xmlns:a16="http://schemas.microsoft.com/office/drawing/2014/main" id="{1189F0A1-3C3D-4DB7-977A-D194B815112A}"/>
              </a:ext>
            </a:extLst>
          </p:cNvPr>
          <p:cNvSpPr/>
          <p:nvPr/>
        </p:nvSpPr>
        <p:spPr>
          <a:xfrm>
            <a:off x="5145505" y="5698957"/>
            <a:ext cx="132347" cy="10828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Connector 9">
            <a:extLst>
              <a:ext uri="{FF2B5EF4-FFF2-40B4-BE49-F238E27FC236}">
                <a16:creationId xmlns:a16="http://schemas.microsoft.com/office/drawing/2014/main" id="{E4A48736-860A-4A11-AC40-49C5B64E86A4}"/>
              </a:ext>
            </a:extLst>
          </p:cNvPr>
          <p:cNvSpPr/>
          <p:nvPr/>
        </p:nvSpPr>
        <p:spPr>
          <a:xfrm>
            <a:off x="7054515" y="4371473"/>
            <a:ext cx="132347" cy="10828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Connector 10">
            <a:extLst>
              <a:ext uri="{FF2B5EF4-FFF2-40B4-BE49-F238E27FC236}">
                <a16:creationId xmlns:a16="http://schemas.microsoft.com/office/drawing/2014/main" id="{A8149CD7-AEE4-4684-99F6-D6683ACDBAEA}"/>
              </a:ext>
            </a:extLst>
          </p:cNvPr>
          <p:cNvSpPr/>
          <p:nvPr/>
        </p:nvSpPr>
        <p:spPr>
          <a:xfrm>
            <a:off x="8251657" y="6147053"/>
            <a:ext cx="132347" cy="10828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Connector 11">
            <a:extLst>
              <a:ext uri="{FF2B5EF4-FFF2-40B4-BE49-F238E27FC236}">
                <a16:creationId xmlns:a16="http://schemas.microsoft.com/office/drawing/2014/main" id="{53E5E530-95BD-4F15-A18E-75B27D04DE03}"/>
              </a:ext>
            </a:extLst>
          </p:cNvPr>
          <p:cNvSpPr/>
          <p:nvPr/>
        </p:nvSpPr>
        <p:spPr>
          <a:xfrm>
            <a:off x="10585783" y="3940342"/>
            <a:ext cx="132347" cy="10828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2808C5E9-321C-4D30-86C3-EEADF3172A41}"/>
              </a:ext>
            </a:extLst>
          </p:cNvPr>
          <p:cNvSpPr txBox="1"/>
          <p:nvPr/>
        </p:nvSpPr>
        <p:spPr>
          <a:xfrm>
            <a:off x="1804737" y="4479757"/>
            <a:ext cx="234616" cy="369332"/>
          </a:xfrm>
          <a:prstGeom prst="rect">
            <a:avLst/>
          </a:prstGeom>
          <a:noFill/>
        </p:spPr>
        <p:txBody>
          <a:bodyPr wrap="square" rtlCol="0">
            <a:spAutoFit/>
          </a:bodyPr>
          <a:lstStyle/>
          <a:p>
            <a:r>
              <a:rPr lang="en-US" dirty="0"/>
              <a:t>A</a:t>
            </a:r>
          </a:p>
        </p:txBody>
      </p:sp>
      <p:sp>
        <p:nvSpPr>
          <p:cNvPr id="17" name="Freeform: Shape 16">
            <a:extLst>
              <a:ext uri="{FF2B5EF4-FFF2-40B4-BE49-F238E27FC236}">
                <a16:creationId xmlns:a16="http://schemas.microsoft.com/office/drawing/2014/main" id="{2D3633AB-4AEE-422E-8A36-2E111392BA67}"/>
              </a:ext>
            </a:extLst>
          </p:cNvPr>
          <p:cNvSpPr/>
          <p:nvPr/>
        </p:nvSpPr>
        <p:spPr>
          <a:xfrm>
            <a:off x="2160712" y="4727912"/>
            <a:ext cx="1118115" cy="1528509"/>
          </a:xfrm>
          <a:custGeom>
            <a:avLst/>
            <a:gdLst>
              <a:gd name="connsiteX0" fmla="*/ 29035 w 1118115"/>
              <a:gd name="connsiteY0" fmla="*/ 48625 h 1528509"/>
              <a:gd name="connsiteX1" fmla="*/ 438109 w 1118115"/>
              <a:gd name="connsiteY1" fmla="*/ 48625 h 1528509"/>
              <a:gd name="connsiteX2" fmla="*/ 606551 w 1118115"/>
              <a:gd name="connsiteY2" fmla="*/ 553951 h 1528509"/>
              <a:gd name="connsiteX3" fmla="*/ 4972 w 1118115"/>
              <a:gd name="connsiteY3" fmla="*/ 890835 h 1528509"/>
              <a:gd name="connsiteX4" fmla="*/ 341856 w 1118115"/>
              <a:gd name="connsiteY4" fmla="*/ 1095372 h 1528509"/>
              <a:gd name="connsiteX5" fmla="*/ 726867 w 1118115"/>
              <a:gd name="connsiteY5" fmla="*/ 866772 h 1528509"/>
              <a:gd name="connsiteX6" fmla="*/ 1003593 w 1118115"/>
              <a:gd name="connsiteY6" fmla="*/ 999120 h 1528509"/>
              <a:gd name="connsiteX7" fmla="*/ 678741 w 1118115"/>
              <a:gd name="connsiteY7" fmla="*/ 1203656 h 1528509"/>
              <a:gd name="connsiteX8" fmla="*/ 1087814 w 1118115"/>
              <a:gd name="connsiteY8" fmla="*/ 1444288 h 1528509"/>
              <a:gd name="connsiteX9" fmla="*/ 1087814 w 1118115"/>
              <a:gd name="connsiteY9" fmla="*/ 1504446 h 1528509"/>
              <a:gd name="connsiteX10" fmla="*/ 1087814 w 1118115"/>
              <a:gd name="connsiteY10" fmla="*/ 1528509 h 1528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18115" h="1528509">
                <a:moveTo>
                  <a:pt x="29035" y="48625"/>
                </a:moveTo>
                <a:cubicBezTo>
                  <a:pt x="185445" y="6514"/>
                  <a:pt x="341856" y="-35596"/>
                  <a:pt x="438109" y="48625"/>
                </a:cubicBezTo>
                <a:cubicBezTo>
                  <a:pt x="534362" y="132846"/>
                  <a:pt x="678740" y="413583"/>
                  <a:pt x="606551" y="553951"/>
                </a:cubicBezTo>
                <a:cubicBezTo>
                  <a:pt x="534362" y="694319"/>
                  <a:pt x="49088" y="800598"/>
                  <a:pt x="4972" y="890835"/>
                </a:cubicBezTo>
                <a:cubicBezTo>
                  <a:pt x="-39144" y="981072"/>
                  <a:pt x="221540" y="1099382"/>
                  <a:pt x="341856" y="1095372"/>
                </a:cubicBezTo>
                <a:cubicBezTo>
                  <a:pt x="462172" y="1091362"/>
                  <a:pt x="616578" y="882814"/>
                  <a:pt x="726867" y="866772"/>
                </a:cubicBezTo>
                <a:cubicBezTo>
                  <a:pt x="837157" y="850730"/>
                  <a:pt x="1011614" y="942973"/>
                  <a:pt x="1003593" y="999120"/>
                </a:cubicBezTo>
                <a:cubicBezTo>
                  <a:pt x="995572" y="1055267"/>
                  <a:pt x="664704" y="1129461"/>
                  <a:pt x="678741" y="1203656"/>
                </a:cubicBezTo>
                <a:cubicBezTo>
                  <a:pt x="692778" y="1277851"/>
                  <a:pt x="1019635" y="1394156"/>
                  <a:pt x="1087814" y="1444288"/>
                </a:cubicBezTo>
                <a:cubicBezTo>
                  <a:pt x="1155993" y="1494420"/>
                  <a:pt x="1087814" y="1504446"/>
                  <a:pt x="1087814" y="1504446"/>
                </a:cubicBezTo>
                <a:lnTo>
                  <a:pt x="1087814" y="152850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Connector: Elbow 18">
            <a:extLst>
              <a:ext uri="{FF2B5EF4-FFF2-40B4-BE49-F238E27FC236}">
                <a16:creationId xmlns:a16="http://schemas.microsoft.com/office/drawing/2014/main" id="{7E149328-05F4-4901-A5D3-066170AAF882}"/>
              </a:ext>
            </a:extLst>
          </p:cNvPr>
          <p:cNvCxnSpPr>
            <a:cxnSpLocks/>
            <a:stCxn id="9" idx="0"/>
          </p:cNvCxnSpPr>
          <p:nvPr/>
        </p:nvCxnSpPr>
        <p:spPr>
          <a:xfrm rot="16200000" flipH="1">
            <a:off x="5718008" y="5192628"/>
            <a:ext cx="108284" cy="1120943"/>
          </a:xfrm>
          <a:prstGeom prst="bentConnector4">
            <a:avLst>
              <a:gd name="adj1" fmla="val -211112"/>
              <a:gd name="adj2" fmla="val 52952"/>
            </a:avLst>
          </a:prstGeom>
        </p:spPr>
        <p:style>
          <a:lnRef idx="1">
            <a:schemeClr val="accent1"/>
          </a:lnRef>
          <a:fillRef idx="0">
            <a:schemeClr val="accent1"/>
          </a:fillRef>
          <a:effectRef idx="0">
            <a:schemeClr val="accent1"/>
          </a:effectRef>
          <a:fontRef idx="minor">
            <a:schemeClr val="tx1"/>
          </a:fontRef>
        </p:style>
      </p:cxnSp>
      <p:cxnSp>
        <p:nvCxnSpPr>
          <p:cNvPr id="22" name="Connector: Elbow 21">
            <a:extLst>
              <a:ext uri="{FF2B5EF4-FFF2-40B4-BE49-F238E27FC236}">
                <a16:creationId xmlns:a16="http://schemas.microsoft.com/office/drawing/2014/main" id="{C6EFBF6A-CF86-49BC-97A7-1331E3B3E5D4}"/>
              </a:ext>
            </a:extLst>
          </p:cNvPr>
          <p:cNvCxnSpPr/>
          <p:nvPr/>
        </p:nvCxnSpPr>
        <p:spPr>
          <a:xfrm rot="16200000" flipV="1">
            <a:off x="5586664" y="5061284"/>
            <a:ext cx="1018673" cy="473241"/>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27" name="Freeform: Shape 26">
            <a:extLst>
              <a:ext uri="{FF2B5EF4-FFF2-40B4-BE49-F238E27FC236}">
                <a16:creationId xmlns:a16="http://schemas.microsoft.com/office/drawing/2014/main" id="{1DD6C41A-CB4D-463C-A924-164138CD679A}"/>
              </a:ext>
            </a:extLst>
          </p:cNvPr>
          <p:cNvSpPr/>
          <p:nvPr/>
        </p:nvSpPr>
        <p:spPr>
          <a:xfrm>
            <a:off x="5815385" y="4394997"/>
            <a:ext cx="1346214" cy="576045"/>
          </a:xfrm>
          <a:custGeom>
            <a:avLst/>
            <a:gdLst>
              <a:gd name="connsiteX0" fmla="*/ 43994 w 1346214"/>
              <a:gd name="connsiteY0" fmla="*/ 513887 h 576045"/>
              <a:gd name="connsiteX1" fmla="*/ 43994 w 1346214"/>
              <a:gd name="connsiteY1" fmla="*/ 68719 h 576045"/>
              <a:gd name="connsiteX2" fmla="*/ 501194 w 1346214"/>
              <a:gd name="connsiteY2" fmla="*/ 225129 h 576045"/>
              <a:gd name="connsiteX3" fmla="*/ 717762 w 1346214"/>
              <a:gd name="connsiteY3" fmla="*/ 562014 h 576045"/>
              <a:gd name="connsiteX4" fmla="*/ 946362 w 1346214"/>
              <a:gd name="connsiteY4" fmla="*/ 465761 h 576045"/>
              <a:gd name="connsiteX5" fmla="*/ 1307310 w 1346214"/>
              <a:gd name="connsiteY5" fmla="*/ 44656 h 576045"/>
              <a:gd name="connsiteX6" fmla="*/ 1319341 w 1346214"/>
              <a:gd name="connsiteY6" fmla="*/ 32624 h 576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6214" h="576045">
                <a:moveTo>
                  <a:pt x="43994" y="513887"/>
                </a:moveTo>
                <a:cubicBezTo>
                  <a:pt x="5894" y="315366"/>
                  <a:pt x="-32206" y="116845"/>
                  <a:pt x="43994" y="68719"/>
                </a:cubicBezTo>
                <a:cubicBezTo>
                  <a:pt x="120194" y="20593"/>
                  <a:pt x="388899" y="142913"/>
                  <a:pt x="501194" y="225129"/>
                </a:cubicBezTo>
                <a:cubicBezTo>
                  <a:pt x="613489" y="307345"/>
                  <a:pt x="643567" y="521909"/>
                  <a:pt x="717762" y="562014"/>
                </a:cubicBezTo>
                <a:cubicBezTo>
                  <a:pt x="791957" y="602119"/>
                  <a:pt x="848104" y="551987"/>
                  <a:pt x="946362" y="465761"/>
                </a:cubicBezTo>
                <a:cubicBezTo>
                  <a:pt x="1044620" y="379535"/>
                  <a:pt x="1245147" y="116845"/>
                  <a:pt x="1307310" y="44656"/>
                </a:cubicBezTo>
                <a:cubicBezTo>
                  <a:pt x="1369473" y="-27533"/>
                  <a:pt x="1344407" y="2545"/>
                  <a:pt x="1319341" y="3262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Connector 28">
            <a:extLst>
              <a:ext uri="{FF2B5EF4-FFF2-40B4-BE49-F238E27FC236}">
                <a16:creationId xmlns:a16="http://schemas.microsoft.com/office/drawing/2014/main" id="{F3CB449B-CD53-4F42-A20B-C2BE04E42C90}"/>
              </a:ext>
            </a:extLst>
          </p:cNvPr>
          <p:cNvCxnSpPr>
            <a:cxnSpLocks/>
            <a:stCxn id="11" idx="7"/>
          </p:cNvCxnSpPr>
          <p:nvPr/>
        </p:nvCxnSpPr>
        <p:spPr>
          <a:xfrm flipV="1">
            <a:off x="8364622" y="5297904"/>
            <a:ext cx="346241" cy="865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6A22137-1124-472C-87AD-C1077D20AC80}"/>
              </a:ext>
            </a:extLst>
          </p:cNvPr>
          <p:cNvCxnSpPr/>
          <p:nvPr/>
        </p:nvCxnSpPr>
        <p:spPr>
          <a:xfrm>
            <a:off x="8751302" y="5297904"/>
            <a:ext cx="384009" cy="509337"/>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8260836B-5E9A-4263-9971-2DE507371388}"/>
              </a:ext>
            </a:extLst>
          </p:cNvPr>
          <p:cNvCxnSpPr/>
          <p:nvPr/>
        </p:nvCxnSpPr>
        <p:spPr>
          <a:xfrm flipV="1">
            <a:off x="9116427" y="4394997"/>
            <a:ext cx="0" cy="1412244"/>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FB3D6D16-41DF-478B-8DBE-793C28C95BC9}"/>
              </a:ext>
            </a:extLst>
          </p:cNvPr>
          <p:cNvCxnSpPr/>
          <p:nvPr/>
        </p:nvCxnSpPr>
        <p:spPr>
          <a:xfrm>
            <a:off x="9135311" y="4425615"/>
            <a:ext cx="1103563" cy="1273342"/>
          </a:xfrm>
          <a:prstGeom prst="line">
            <a:avLst/>
          </a:prstGeom>
        </p:spPr>
        <p:style>
          <a:lnRef idx="1">
            <a:schemeClr val="accent1"/>
          </a:lnRef>
          <a:fillRef idx="0">
            <a:schemeClr val="accent1"/>
          </a:fillRef>
          <a:effectRef idx="0">
            <a:schemeClr val="accent1"/>
          </a:effectRef>
          <a:fontRef idx="minor">
            <a:schemeClr val="tx1"/>
          </a:fontRef>
        </p:style>
      </p:cxnSp>
      <p:sp>
        <p:nvSpPr>
          <p:cNvPr id="37" name="Freeform: Shape 36">
            <a:extLst>
              <a:ext uri="{FF2B5EF4-FFF2-40B4-BE49-F238E27FC236}">
                <a16:creationId xmlns:a16="http://schemas.microsoft.com/office/drawing/2014/main" id="{D6F5B4D7-6D6E-41A3-827C-BCAEC5706C25}"/>
              </a:ext>
            </a:extLst>
          </p:cNvPr>
          <p:cNvSpPr/>
          <p:nvPr/>
        </p:nvSpPr>
        <p:spPr>
          <a:xfrm>
            <a:off x="10104462" y="3994484"/>
            <a:ext cx="566376" cy="1732548"/>
          </a:xfrm>
          <a:custGeom>
            <a:avLst/>
            <a:gdLst>
              <a:gd name="connsiteX0" fmla="*/ 146443 w 1000802"/>
              <a:gd name="connsiteY0" fmla="*/ 1768643 h 1768643"/>
              <a:gd name="connsiteX1" fmla="*/ 2064 w 1000802"/>
              <a:gd name="connsiteY1" fmla="*/ 1094874 h 1768643"/>
              <a:gd name="connsiteX2" fmla="*/ 242696 w 1000802"/>
              <a:gd name="connsiteY2" fmla="*/ 950495 h 1768643"/>
              <a:gd name="connsiteX3" fmla="*/ 38159 w 1000802"/>
              <a:gd name="connsiteY3" fmla="*/ 529390 h 1768643"/>
              <a:gd name="connsiteX4" fmla="*/ 519422 w 1000802"/>
              <a:gd name="connsiteY4" fmla="*/ 36095 h 1768643"/>
              <a:gd name="connsiteX5" fmla="*/ 1000685 w 1000802"/>
              <a:gd name="connsiteY5" fmla="*/ 48127 h 1768643"/>
              <a:gd name="connsiteX6" fmla="*/ 555517 w 1000802"/>
              <a:gd name="connsiteY6" fmla="*/ 0 h 1768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802" h="1768643">
                <a:moveTo>
                  <a:pt x="146443" y="1768643"/>
                </a:moveTo>
                <a:cubicBezTo>
                  <a:pt x="66232" y="1499937"/>
                  <a:pt x="-13978" y="1231232"/>
                  <a:pt x="2064" y="1094874"/>
                </a:cubicBezTo>
                <a:cubicBezTo>
                  <a:pt x="18106" y="958516"/>
                  <a:pt x="236680" y="1044742"/>
                  <a:pt x="242696" y="950495"/>
                </a:cubicBezTo>
                <a:cubicBezTo>
                  <a:pt x="248712" y="856248"/>
                  <a:pt x="-7962" y="681790"/>
                  <a:pt x="38159" y="529390"/>
                </a:cubicBezTo>
                <a:cubicBezTo>
                  <a:pt x="84280" y="376990"/>
                  <a:pt x="359001" y="116305"/>
                  <a:pt x="519422" y="36095"/>
                </a:cubicBezTo>
                <a:cubicBezTo>
                  <a:pt x="679843" y="-44116"/>
                  <a:pt x="994669" y="54143"/>
                  <a:pt x="1000685" y="48127"/>
                </a:cubicBezTo>
                <a:cubicBezTo>
                  <a:pt x="1006701" y="42111"/>
                  <a:pt x="781109" y="21055"/>
                  <a:pt x="555517"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6771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291E4-F714-47C0-930A-57C15B348B47}"/>
              </a:ext>
            </a:extLst>
          </p:cNvPr>
          <p:cNvSpPr>
            <a:spLocks noGrp="1"/>
          </p:cNvSpPr>
          <p:nvPr>
            <p:ph type="title"/>
          </p:nvPr>
        </p:nvSpPr>
        <p:spPr/>
        <p:txBody>
          <a:bodyPr/>
          <a:lstStyle/>
          <a:p>
            <a:r>
              <a:rPr lang="en-US" dirty="0"/>
              <a:t>What is an Emblem?</a:t>
            </a:r>
          </a:p>
        </p:txBody>
      </p:sp>
      <p:sp>
        <p:nvSpPr>
          <p:cNvPr id="3" name="Content Placeholder 2">
            <a:extLst>
              <a:ext uri="{FF2B5EF4-FFF2-40B4-BE49-F238E27FC236}">
                <a16:creationId xmlns:a16="http://schemas.microsoft.com/office/drawing/2014/main" id="{55729419-316B-4E46-8B55-9B6105C2F12E}"/>
              </a:ext>
            </a:extLst>
          </p:cNvPr>
          <p:cNvSpPr>
            <a:spLocks noGrp="1"/>
          </p:cNvSpPr>
          <p:nvPr>
            <p:ph idx="1"/>
          </p:nvPr>
        </p:nvSpPr>
        <p:spPr/>
        <p:txBody>
          <a:bodyPr/>
          <a:lstStyle/>
          <a:p>
            <a:r>
              <a:rPr lang="en-US" sz="4000" dirty="0"/>
              <a:t>An object that serves as a symbolic representation of a particular idea, person, or thing.</a:t>
            </a:r>
          </a:p>
          <a:p>
            <a:pPr marL="0" indent="0">
              <a:buNone/>
            </a:pPr>
            <a:endParaRPr lang="en-US" dirty="0"/>
          </a:p>
        </p:txBody>
      </p:sp>
    </p:spTree>
    <p:extLst>
      <p:ext uri="{BB962C8B-B14F-4D97-AF65-F5344CB8AC3E}">
        <p14:creationId xmlns:p14="http://schemas.microsoft.com/office/powerpoint/2010/main" val="752597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D601F-D499-4F14-BB97-4691D74715CE}"/>
              </a:ext>
            </a:extLst>
          </p:cNvPr>
          <p:cNvSpPr>
            <a:spLocks noGrp="1"/>
          </p:cNvSpPr>
          <p:nvPr>
            <p:ph type="title"/>
          </p:nvPr>
        </p:nvSpPr>
        <p:spPr/>
        <p:txBody>
          <a:bodyPr/>
          <a:lstStyle/>
          <a:p>
            <a:r>
              <a:rPr lang="en-US" dirty="0"/>
              <a:t>Important Things to Remember about Emblems</a:t>
            </a:r>
          </a:p>
        </p:txBody>
      </p:sp>
      <p:sp>
        <p:nvSpPr>
          <p:cNvPr id="3" name="Content Placeholder 2">
            <a:extLst>
              <a:ext uri="{FF2B5EF4-FFF2-40B4-BE49-F238E27FC236}">
                <a16:creationId xmlns:a16="http://schemas.microsoft.com/office/drawing/2014/main" id="{1FDF6E2F-16F8-4372-AF9C-DEB522A977BD}"/>
              </a:ext>
            </a:extLst>
          </p:cNvPr>
          <p:cNvSpPr>
            <a:spLocks noGrp="1"/>
          </p:cNvSpPr>
          <p:nvPr>
            <p:ph idx="1"/>
          </p:nvPr>
        </p:nvSpPr>
        <p:spPr/>
        <p:txBody>
          <a:bodyPr/>
          <a:lstStyle/>
          <a:p>
            <a:r>
              <a:rPr lang="en-US" dirty="0"/>
              <a:t>They use visual tools to give information about what they represent. They sometimes serve as a tool for identification. </a:t>
            </a:r>
          </a:p>
          <a:p>
            <a:endParaRPr lang="en-US" dirty="0"/>
          </a:p>
          <a:p>
            <a:endParaRPr lang="en-US" dirty="0"/>
          </a:p>
          <a:p>
            <a:r>
              <a:rPr lang="en-US" dirty="0"/>
              <a:t>The artist that created them made intentional choices about what symbols they chose to represent the company or person.</a:t>
            </a:r>
          </a:p>
          <a:p>
            <a:endParaRPr lang="en-US" dirty="0"/>
          </a:p>
          <a:p>
            <a:endParaRPr lang="en-US" dirty="0"/>
          </a:p>
          <a:p>
            <a:r>
              <a:rPr lang="en-US" dirty="0"/>
              <a:t>They are unique to the thing they describe. </a:t>
            </a:r>
          </a:p>
        </p:txBody>
      </p:sp>
    </p:spTree>
    <p:extLst>
      <p:ext uri="{BB962C8B-B14F-4D97-AF65-F5344CB8AC3E}">
        <p14:creationId xmlns:p14="http://schemas.microsoft.com/office/powerpoint/2010/main" val="2764639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57845966-6EFC-468A-9CC7-BAB4B95854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54372" y="0"/>
            <a:ext cx="9483256"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Picture 72">
            <a:extLst>
              <a:ext uri="{FF2B5EF4-FFF2-40B4-BE49-F238E27FC236}">
                <a16:creationId xmlns:a16="http://schemas.microsoft.com/office/drawing/2014/main" id="{75554383-98AF-4A47-BB65-705FAAA4BE6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5" name="Freeform: Shape 74">
            <a:extLst>
              <a:ext uri="{FF2B5EF4-FFF2-40B4-BE49-F238E27FC236}">
                <a16:creationId xmlns:a16="http://schemas.microsoft.com/office/drawing/2014/main" id="{ADAD1991-FFD1-4E94-ABAB-7560D33008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44484" y="0"/>
            <a:ext cx="7837716" cy="6858000"/>
          </a:xfrm>
          <a:custGeom>
            <a:avLst/>
            <a:gdLst>
              <a:gd name="connsiteX0" fmla="*/ 2232159 w 7837716"/>
              <a:gd name="connsiteY0" fmla="*/ 0 h 6858000"/>
              <a:gd name="connsiteX1" fmla="*/ 5605557 w 7837716"/>
              <a:gd name="connsiteY1" fmla="*/ 0 h 6858000"/>
              <a:gd name="connsiteX2" fmla="*/ 5617845 w 7837716"/>
              <a:gd name="connsiteY2" fmla="*/ 5384 h 6858000"/>
              <a:gd name="connsiteX3" fmla="*/ 7837716 w 7837716"/>
              <a:gd name="connsiteY3" fmla="*/ 3429000 h 6858000"/>
              <a:gd name="connsiteX4" fmla="*/ 5617845 w 7837716"/>
              <a:gd name="connsiteY4" fmla="*/ 6852616 h 6858000"/>
              <a:gd name="connsiteX5" fmla="*/ 5605557 w 7837716"/>
              <a:gd name="connsiteY5" fmla="*/ 6858000 h 6858000"/>
              <a:gd name="connsiteX6" fmla="*/ 2232159 w 7837716"/>
              <a:gd name="connsiteY6" fmla="*/ 6858000 h 6858000"/>
              <a:gd name="connsiteX7" fmla="*/ 2219871 w 7837716"/>
              <a:gd name="connsiteY7" fmla="*/ 6852616 h 6858000"/>
              <a:gd name="connsiteX8" fmla="*/ 0 w 7837716"/>
              <a:gd name="connsiteY8" fmla="*/ 3429000 h 6858000"/>
              <a:gd name="connsiteX9" fmla="*/ 2219871 w 7837716"/>
              <a:gd name="connsiteY9" fmla="*/ 53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37716" h="6858000">
                <a:moveTo>
                  <a:pt x="2232159" y="0"/>
                </a:moveTo>
                <a:lnTo>
                  <a:pt x="5605557" y="0"/>
                </a:lnTo>
                <a:lnTo>
                  <a:pt x="5617845" y="5384"/>
                </a:lnTo>
                <a:cubicBezTo>
                  <a:pt x="6931322" y="618789"/>
                  <a:pt x="7837716" y="1921305"/>
                  <a:pt x="7837716" y="3429000"/>
                </a:cubicBezTo>
                <a:cubicBezTo>
                  <a:pt x="7837716" y="4936696"/>
                  <a:pt x="6931322" y="6239212"/>
                  <a:pt x="5617845" y="6852616"/>
                </a:cubicBezTo>
                <a:lnTo>
                  <a:pt x="5605557" y="6858000"/>
                </a:lnTo>
                <a:lnTo>
                  <a:pt x="2232159" y="6858000"/>
                </a:lnTo>
                <a:lnTo>
                  <a:pt x="2219871" y="6852616"/>
                </a:lnTo>
                <a:cubicBezTo>
                  <a:pt x="906394" y="6239212"/>
                  <a:pt x="0" y="4936696"/>
                  <a:pt x="0" y="3429000"/>
                </a:cubicBezTo>
                <a:cubicBezTo>
                  <a:pt x="0" y="1921305"/>
                  <a:pt x="906394" y="618789"/>
                  <a:pt x="2219871" y="5384"/>
                </a:cubicBezTo>
                <a:close/>
              </a:path>
            </a:pathLst>
          </a:custGeom>
          <a:solidFill>
            <a:schemeClr val="bg1"/>
          </a:solidFill>
          <a:ln>
            <a:gradFill>
              <a:gsLst>
                <a:gs pos="0">
                  <a:schemeClr val="accent1">
                    <a:lumMod val="40000"/>
                    <a:lumOff val="60000"/>
                  </a:schemeClr>
                </a:gs>
                <a:gs pos="23000">
                  <a:schemeClr val="accent1">
                    <a:lumMod val="45000"/>
                    <a:lumOff val="55000"/>
                  </a:schemeClr>
                </a:gs>
                <a:gs pos="83000">
                  <a:schemeClr val="bg2">
                    <a:lumMod val="82000"/>
                  </a:schemeClr>
                </a:gs>
                <a:gs pos="100000">
                  <a:schemeClr val="bg2">
                    <a:lumMod val="87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6" name="Picture 2" descr="Image result for beats by dre">
            <a:extLst>
              <a:ext uri="{FF2B5EF4-FFF2-40B4-BE49-F238E27FC236}">
                <a16:creationId xmlns:a16="http://schemas.microsoft.com/office/drawing/2014/main" id="{479AC457-DFE2-4FE5-B5B5-852D124BF6FB}"/>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3693381" y="1176793"/>
            <a:ext cx="4548146" cy="4548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3777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E8800-B43E-4C70-9C7C-342D39174E11}"/>
              </a:ext>
            </a:extLst>
          </p:cNvPr>
          <p:cNvSpPr>
            <a:spLocks noGrp="1"/>
          </p:cNvSpPr>
          <p:nvPr>
            <p:ph type="title"/>
          </p:nvPr>
        </p:nvSpPr>
        <p:spPr/>
        <p:txBody>
          <a:bodyPr/>
          <a:lstStyle/>
          <a:p>
            <a:r>
              <a:rPr lang="en-US" dirty="0"/>
              <a:t>Beats by Dre</a:t>
            </a:r>
          </a:p>
        </p:txBody>
      </p:sp>
      <p:pic>
        <p:nvPicPr>
          <p:cNvPr id="1026" name="Picture 2" descr="Image result for beats by dre hidden meaning">
            <a:extLst>
              <a:ext uri="{FF2B5EF4-FFF2-40B4-BE49-F238E27FC236}">
                <a16:creationId xmlns:a16="http://schemas.microsoft.com/office/drawing/2014/main" id="{5DEF7C1D-CA5B-402A-ACA1-DED01973E1D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0" y="1937544"/>
            <a:ext cx="7620000" cy="412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105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Image result for toyota symbol">
            <a:extLst>
              <a:ext uri="{FF2B5EF4-FFF2-40B4-BE49-F238E27FC236}">
                <a16:creationId xmlns:a16="http://schemas.microsoft.com/office/drawing/2014/main" id="{68A6969A-A337-4E11-87A7-784F1CCB670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657070" y="643466"/>
            <a:ext cx="6877860" cy="55710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2094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2" descr="Image result for toyota symbol">
            <a:extLst>
              <a:ext uri="{FF2B5EF4-FFF2-40B4-BE49-F238E27FC236}">
                <a16:creationId xmlns:a16="http://schemas.microsoft.com/office/drawing/2014/main" id="{A30B3012-B084-41A0-8F5B-D34F7E2511A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43467" y="1316143"/>
            <a:ext cx="10905066" cy="42257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7884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73BE7-C251-4C2F-B6FD-679E2E18BC02}"/>
              </a:ext>
            </a:extLst>
          </p:cNvPr>
          <p:cNvSpPr>
            <a:spLocks noGrp="1"/>
          </p:cNvSpPr>
          <p:nvPr>
            <p:ph type="title"/>
          </p:nvPr>
        </p:nvSpPr>
        <p:spPr/>
        <p:txBody>
          <a:bodyPr/>
          <a:lstStyle/>
          <a:p>
            <a:endParaRPr lang="en-US"/>
          </a:p>
        </p:txBody>
      </p:sp>
      <p:pic>
        <p:nvPicPr>
          <p:cNvPr id="4098" name="Picture 2" descr="Image result for quiksilver logo">
            <a:extLst>
              <a:ext uri="{FF2B5EF4-FFF2-40B4-BE49-F238E27FC236}">
                <a16:creationId xmlns:a16="http://schemas.microsoft.com/office/drawing/2014/main" id="{06725BE0-CBFA-498D-B7C2-1B416918849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357798" y="801408"/>
            <a:ext cx="5255184" cy="5255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36246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663</Words>
  <Application>Microsoft Office PowerPoint</Application>
  <PresentationFormat>Widescreen</PresentationFormat>
  <Paragraphs>46</Paragraphs>
  <Slides>20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Journey Emblem</vt:lpstr>
      <vt:lpstr>Lesson Objectives</vt:lpstr>
      <vt:lpstr>What is an Emblem?</vt:lpstr>
      <vt:lpstr>Important Things to Remember about Emblems</vt:lpstr>
      <vt:lpstr>PowerPoint Presentation</vt:lpstr>
      <vt:lpstr>Beats by Dre</vt:lpstr>
      <vt:lpstr>PowerPoint Presentation</vt:lpstr>
      <vt:lpstr>PowerPoint Presentation</vt:lpstr>
      <vt:lpstr>PowerPoint Presentation</vt:lpstr>
      <vt:lpstr>"The Great Wave off Kanagawa" is a 10.1'' × 14.9'' (25.7 cm × 37.8 cm) woodblock print painted by Katsushika Hokusai, a Japanese ukiyo-e artist.</vt:lpstr>
      <vt:lpstr>PowerPoint Presentation</vt:lpstr>
      <vt:lpstr>PowerPoint Presentation</vt:lpstr>
      <vt:lpstr>PowerPoint Presentation</vt:lpstr>
      <vt:lpstr>PowerPoint Presentation</vt:lpstr>
      <vt:lpstr>Now you are going to design an emblem that represents the path of your life</vt:lpstr>
      <vt:lpstr>Your “Life line”</vt:lpstr>
      <vt:lpstr>PowerPoint Presentation</vt:lpstr>
      <vt:lpstr>Pick a Shape for Your Base</vt:lpstr>
      <vt:lpstr>Choose Point A and Point B on your Base</vt:lpstr>
      <vt:lpstr>Draw your Path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 of Life Emblem</dc:title>
  <dc:creator>Walker,Katie (EID)</dc:creator>
  <cp:lastModifiedBy>Walker,Katie (EID)</cp:lastModifiedBy>
  <cp:revision>10</cp:revision>
  <dcterms:created xsi:type="dcterms:W3CDTF">2019-08-22T00:45:34Z</dcterms:created>
  <dcterms:modified xsi:type="dcterms:W3CDTF">2019-08-22T01:48:46Z</dcterms:modified>
</cp:coreProperties>
</file>