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3" r:id="rId7"/>
    <p:sldId id="261" r:id="rId8"/>
    <p:sldId id="264" r:id="rId9"/>
    <p:sldId id="265" r:id="rId10"/>
    <p:sldId id="266" r:id="rId11"/>
    <p:sldId id="267" r:id="rId12"/>
    <p:sldId id="268" r:id="rId13"/>
    <p:sldId id="269" r:id="rId14"/>
    <p:sldId id="270" r:id="rId15"/>
    <p:sldId id="271"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82" d="100"/>
          <a:sy n="82" d="100"/>
        </p:scale>
        <p:origin x="9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03678-242B-4AC4-9303-CFADAD243F50}" type="datetimeFigureOut">
              <a:rPr lang="en-US" smtClean="0"/>
              <a:t>9/7/2019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9C3B1-2873-460F-813A-360EDC3237EC}" type="slidenum">
              <a:rPr lang="en-US" smtClean="0"/>
              <a:t>‹#›</a:t>
            </a:fld>
            <a:endParaRPr lang="en-US"/>
          </a:p>
        </p:txBody>
      </p:sp>
    </p:spTree>
    <p:extLst>
      <p:ext uri="{BB962C8B-B14F-4D97-AF65-F5344CB8AC3E}">
        <p14:creationId xmlns:p14="http://schemas.microsoft.com/office/powerpoint/2010/main" val="319277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llections.artsmia.org/art/99722/buddhist-reliquary-in-the-shape-of-a-wish-granting-jewel-unknown-japane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actsanddetails.com/world/cat55/sub391/entry-5789.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ites.tufts.edu/textilerel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ovietrump.com/reliquar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Buddhist reliquary.  The ashes of the original Buddha (the first Buddhist priest to reach enlightenment) were said to have been split up into nine groups and later, 84,000 different portions that were housed in Stupas used for worship.  As Buddhism spread, the ashes became less available so polished sacred stones and bone fragments of highly esteemed Buddhist priests were used as stand-ins for the original relics. The shape of this reliquary is meant to resemble a wish-granting jewel which signifies specific Buddhist deities and their ability to answer prayers.</a:t>
            </a:r>
          </a:p>
          <a:p>
            <a:r>
              <a:rPr lang="en-US" dirty="0"/>
              <a:t> </a:t>
            </a:r>
            <a:r>
              <a:rPr lang="en-US" dirty="0">
                <a:hlinkClick r:id="rId3"/>
              </a:rPr>
              <a:t>https://collections.artsmia.org/art/99722/buddhist-reliquary-in-the-shape-of-a-wish-granting-jewel-unknown-japanese</a:t>
            </a:r>
            <a:endParaRPr lang="en-US" dirty="0"/>
          </a:p>
        </p:txBody>
      </p:sp>
      <p:sp>
        <p:nvSpPr>
          <p:cNvPr id="4" name="Slide Number Placeholder 3"/>
          <p:cNvSpPr>
            <a:spLocks noGrp="1"/>
          </p:cNvSpPr>
          <p:nvPr>
            <p:ph type="sldNum" sz="quarter" idx="5"/>
          </p:nvPr>
        </p:nvSpPr>
        <p:spPr/>
        <p:txBody>
          <a:bodyPr/>
          <a:lstStyle/>
          <a:p>
            <a:fld id="{C7E9C3B1-2873-460F-813A-360EDC3237EC}" type="slidenum">
              <a:rPr lang="en-US" smtClean="0"/>
              <a:t>7</a:t>
            </a:fld>
            <a:endParaRPr lang="en-US"/>
          </a:p>
        </p:txBody>
      </p:sp>
    </p:spTree>
    <p:extLst>
      <p:ext uri="{BB962C8B-B14F-4D97-AF65-F5344CB8AC3E}">
        <p14:creationId xmlns:p14="http://schemas.microsoft.com/office/powerpoint/2010/main" val="104155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http://factsanddetails.com/world/cat55/sub391/entry-5789.html</a:t>
            </a:r>
            <a:endParaRPr lang="en-US" dirty="0"/>
          </a:p>
          <a:p>
            <a:r>
              <a:rPr lang="en-US" dirty="0"/>
              <a:t>Design choices reflect significance of object: Material chosen is gold and the container is shaped like the head of a woman. </a:t>
            </a:r>
          </a:p>
        </p:txBody>
      </p:sp>
      <p:sp>
        <p:nvSpPr>
          <p:cNvPr id="4" name="Slide Number Placeholder 3"/>
          <p:cNvSpPr>
            <a:spLocks noGrp="1"/>
          </p:cNvSpPr>
          <p:nvPr>
            <p:ph type="sldNum" sz="quarter" idx="5"/>
          </p:nvPr>
        </p:nvSpPr>
        <p:spPr/>
        <p:txBody>
          <a:bodyPr/>
          <a:lstStyle/>
          <a:p>
            <a:fld id="{C7E9C3B1-2873-460F-813A-360EDC3237EC}" type="slidenum">
              <a:rPr lang="en-US" smtClean="0"/>
              <a:t>8</a:t>
            </a:fld>
            <a:endParaRPr lang="en-US"/>
          </a:p>
        </p:txBody>
      </p:sp>
    </p:spTree>
    <p:extLst>
      <p:ext uri="{BB962C8B-B14F-4D97-AF65-F5344CB8AC3E}">
        <p14:creationId xmlns:p14="http://schemas.microsoft.com/office/powerpoint/2010/main" val="131449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Christian Reliquary said to house a portion of Jesus Christ’s clothing. Notice the crown motifs at either end of the vial signifying “The King of Kings”</a:t>
            </a:r>
          </a:p>
          <a:p>
            <a:r>
              <a:rPr lang="en-US" dirty="0">
                <a:hlinkClick r:id="rId3"/>
              </a:rPr>
              <a:t>https://sites.tufts.edu/textilerelics/</a:t>
            </a:r>
            <a:endParaRPr lang="en-US" dirty="0"/>
          </a:p>
        </p:txBody>
      </p:sp>
      <p:sp>
        <p:nvSpPr>
          <p:cNvPr id="4" name="Slide Number Placeholder 3"/>
          <p:cNvSpPr>
            <a:spLocks noGrp="1"/>
          </p:cNvSpPr>
          <p:nvPr>
            <p:ph type="sldNum" sz="quarter" idx="5"/>
          </p:nvPr>
        </p:nvSpPr>
        <p:spPr/>
        <p:txBody>
          <a:bodyPr/>
          <a:lstStyle/>
          <a:p>
            <a:fld id="{C7E9C3B1-2873-460F-813A-360EDC3237EC}" type="slidenum">
              <a:rPr lang="en-US" smtClean="0"/>
              <a:t>9</a:t>
            </a:fld>
            <a:endParaRPr lang="en-US"/>
          </a:p>
        </p:txBody>
      </p:sp>
    </p:spTree>
    <p:extLst>
      <p:ext uri="{BB962C8B-B14F-4D97-AF65-F5344CB8AC3E}">
        <p14:creationId xmlns:p14="http://schemas.microsoft.com/office/powerpoint/2010/main" val="133972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figural sculpture of the Polynesian God of fertility A’a . On the back side of his body there is a small cavity that holds the skull and bones of an important ancestor.  In this case, the actual shape of the figure reflects the “figure” that it holds. </a:t>
            </a:r>
          </a:p>
        </p:txBody>
      </p:sp>
      <p:sp>
        <p:nvSpPr>
          <p:cNvPr id="4" name="Slide Number Placeholder 3"/>
          <p:cNvSpPr>
            <a:spLocks noGrp="1"/>
          </p:cNvSpPr>
          <p:nvPr>
            <p:ph type="sldNum" sz="quarter" idx="5"/>
          </p:nvPr>
        </p:nvSpPr>
        <p:spPr/>
        <p:txBody>
          <a:bodyPr/>
          <a:lstStyle/>
          <a:p>
            <a:fld id="{C7E9C3B1-2873-460F-813A-360EDC3237EC}" type="slidenum">
              <a:rPr lang="en-US" smtClean="0"/>
              <a:t>10</a:t>
            </a:fld>
            <a:endParaRPr lang="en-US"/>
          </a:p>
        </p:txBody>
      </p:sp>
    </p:spTree>
    <p:extLst>
      <p:ext uri="{BB962C8B-B14F-4D97-AF65-F5344CB8AC3E}">
        <p14:creationId xmlns:p14="http://schemas.microsoft.com/office/powerpoint/2010/main" val="129455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artist creates reliquaries that elevate everyday objects to the height of sacred.  How are the vessels fitting to the object they hold?</a:t>
            </a:r>
          </a:p>
        </p:txBody>
      </p:sp>
      <p:sp>
        <p:nvSpPr>
          <p:cNvPr id="4" name="Slide Number Placeholder 3"/>
          <p:cNvSpPr>
            <a:spLocks noGrp="1"/>
          </p:cNvSpPr>
          <p:nvPr>
            <p:ph type="sldNum" sz="quarter" idx="5"/>
          </p:nvPr>
        </p:nvSpPr>
        <p:spPr/>
        <p:txBody>
          <a:bodyPr/>
          <a:lstStyle/>
          <a:p>
            <a:fld id="{C7E9C3B1-2873-460F-813A-360EDC3237EC}" type="slidenum">
              <a:rPr lang="en-US" smtClean="0"/>
              <a:t>11</a:t>
            </a:fld>
            <a:endParaRPr lang="en-US"/>
          </a:p>
        </p:txBody>
      </p:sp>
    </p:spTree>
    <p:extLst>
      <p:ext uri="{BB962C8B-B14F-4D97-AF65-F5344CB8AC3E}">
        <p14:creationId xmlns:p14="http://schemas.microsoft.com/office/powerpoint/2010/main" val="77939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reliquaries comment on the idea of home/shelter.  Her relics are fragile but contained in stronger ceramic vessels.  How are the vessels related to what they are holding? </a:t>
            </a:r>
            <a:r>
              <a:rPr lang="en-US" dirty="0">
                <a:hlinkClick r:id="rId3"/>
              </a:rPr>
              <a:t>https://www.novietrump.com/reliquaries</a:t>
            </a:r>
            <a:endParaRPr lang="en-US" dirty="0"/>
          </a:p>
          <a:p>
            <a:endParaRPr lang="en-US" dirty="0"/>
          </a:p>
        </p:txBody>
      </p:sp>
      <p:sp>
        <p:nvSpPr>
          <p:cNvPr id="4" name="Slide Number Placeholder 3"/>
          <p:cNvSpPr>
            <a:spLocks noGrp="1"/>
          </p:cNvSpPr>
          <p:nvPr>
            <p:ph type="sldNum" sz="quarter" idx="5"/>
          </p:nvPr>
        </p:nvSpPr>
        <p:spPr/>
        <p:txBody>
          <a:bodyPr/>
          <a:lstStyle/>
          <a:p>
            <a:fld id="{C7E9C3B1-2873-460F-813A-360EDC3237EC}" type="slidenum">
              <a:rPr lang="en-US" smtClean="0"/>
              <a:t>15</a:t>
            </a:fld>
            <a:endParaRPr lang="en-US"/>
          </a:p>
        </p:txBody>
      </p:sp>
    </p:spTree>
    <p:extLst>
      <p:ext uri="{BB962C8B-B14F-4D97-AF65-F5344CB8AC3E}">
        <p14:creationId xmlns:p14="http://schemas.microsoft.com/office/powerpoint/2010/main" val="15824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back my object examples – show example of concept map</a:t>
            </a:r>
          </a:p>
        </p:txBody>
      </p:sp>
      <p:sp>
        <p:nvSpPr>
          <p:cNvPr id="4" name="Slide Number Placeholder 3"/>
          <p:cNvSpPr>
            <a:spLocks noGrp="1"/>
          </p:cNvSpPr>
          <p:nvPr>
            <p:ph type="sldNum" sz="quarter" idx="5"/>
          </p:nvPr>
        </p:nvSpPr>
        <p:spPr/>
        <p:txBody>
          <a:bodyPr/>
          <a:lstStyle/>
          <a:p>
            <a:fld id="{C7E9C3B1-2873-460F-813A-360EDC3237EC}" type="slidenum">
              <a:rPr lang="en-US" smtClean="0"/>
              <a:t>16</a:t>
            </a:fld>
            <a:endParaRPr lang="en-US"/>
          </a:p>
        </p:txBody>
      </p:sp>
    </p:spTree>
    <p:extLst>
      <p:ext uri="{BB962C8B-B14F-4D97-AF65-F5344CB8AC3E}">
        <p14:creationId xmlns:p14="http://schemas.microsoft.com/office/powerpoint/2010/main" val="215500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9/7/2019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9/7/2019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E6C1-384B-42D2-B57A-6567C9063C9F}"/>
              </a:ext>
            </a:extLst>
          </p:cNvPr>
          <p:cNvSpPr>
            <a:spLocks noGrp="1"/>
          </p:cNvSpPr>
          <p:nvPr>
            <p:ph type="ctrTitle"/>
          </p:nvPr>
        </p:nvSpPr>
        <p:spPr/>
        <p:txBody>
          <a:bodyPr/>
          <a:lstStyle/>
          <a:p>
            <a:r>
              <a:rPr lang="en-US" dirty="0"/>
              <a:t>Reliquaries in Clay</a:t>
            </a:r>
          </a:p>
        </p:txBody>
      </p:sp>
      <p:sp>
        <p:nvSpPr>
          <p:cNvPr id="3" name="Subtitle 2">
            <a:extLst>
              <a:ext uri="{FF2B5EF4-FFF2-40B4-BE49-F238E27FC236}">
                <a16:creationId xmlns:a16="http://schemas.microsoft.com/office/drawing/2014/main" id="{FBF0BA41-32AB-4CE6-B276-977B8D7FDE7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1242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0A368-D571-4C3D-8EB1-0C66CCDEC779}"/>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sz="4800" dirty="0"/>
              <a:t>The Polynesian </a:t>
            </a:r>
            <a:r>
              <a:rPr lang="en-US" sz="4800" dirty="0" err="1"/>
              <a:t>diety</a:t>
            </a:r>
            <a:r>
              <a:rPr lang="en-US" sz="4800" dirty="0"/>
              <a:t> A’</a:t>
            </a:r>
            <a:r>
              <a:rPr lang="en-US" sz="3600" dirty="0"/>
              <a:t>a</a:t>
            </a:r>
            <a:endParaRPr lang="en-US" sz="4800" dirty="0"/>
          </a:p>
        </p:txBody>
      </p:sp>
      <p:sp>
        <p:nvSpPr>
          <p:cNvPr id="81" name="Rectangle 8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4098" name="Picture 2" descr=", Deity figure known as A'a">
            <a:extLst>
              <a:ext uri="{FF2B5EF4-FFF2-40B4-BE49-F238E27FC236}">
                <a16:creationId xmlns:a16="http://schemas.microsoft.com/office/drawing/2014/main" id="{E887C956-D854-471B-A369-DDAC7D0F386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6" r="2721"/>
          <a:stretch/>
        </p:blipFill>
        <p:spPr bwMode="auto">
          <a:xfrm>
            <a:off x="3179" y="-2"/>
            <a:ext cx="4651117"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7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9" name="Picture 138">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1" name="Straight Connector 140">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44">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20A8686-5060-44C9-8B2F-781348D6F9B0}"/>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sz="3600" dirty="0" err="1"/>
              <a:t>Schip’s</a:t>
            </a:r>
            <a:r>
              <a:rPr lang="en-US" sz="3600" dirty="0"/>
              <a:t> Modern Reliquaries </a:t>
            </a:r>
          </a:p>
        </p:txBody>
      </p:sp>
      <p:pic>
        <p:nvPicPr>
          <p:cNvPr id="5122" name="Picture 2" descr="http://www.etantdonnes.com/ARTWORK/wishbone.jpg">
            <a:extLst>
              <a:ext uri="{FF2B5EF4-FFF2-40B4-BE49-F238E27FC236}">
                <a16:creationId xmlns:a16="http://schemas.microsoft.com/office/drawing/2014/main" id="{B20F6999-1B28-4329-84EB-E3F32B67798B}"/>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992"/>
          <a:stretch/>
        </p:blipFill>
        <p:spPr bwMode="auto">
          <a:xfrm>
            <a:off x="2707179" y="643992"/>
            <a:ext cx="2370352" cy="34950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tantdonnes.com/SCULPTURE/sbarop.jpg">
            <a:extLst>
              <a:ext uri="{FF2B5EF4-FFF2-40B4-BE49-F238E27FC236}">
                <a16:creationId xmlns:a16="http://schemas.microsoft.com/office/drawing/2014/main" id="{C28E079B-00C9-44CD-9F54-56C3EBD500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71060" y="1325600"/>
            <a:ext cx="4242437" cy="2131824"/>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1" name="Picture 150">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3" name="Straight Connector 152">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66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00511-6356-4828-9E1B-6CBBFC69320F}"/>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sz="4800"/>
              <a:t>Becky McDonah’s Lake Defense: Reliquary for Mosquito Repellent.</a:t>
            </a:r>
          </a:p>
        </p:txBody>
      </p:sp>
      <p:sp>
        <p:nvSpPr>
          <p:cNvPr id="81" name="Rectangle 8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6146" name="Picture 2" descr="https://encrypted-tbn0.gstatic.com/images?q=tbn:ANd9GcSQd2QjTnhK4u_6Yho4q5aH5ZUicOuhR3ZIN1zTjbzAAVqqYYM5Dw">
            <a:extLst>
              <a:ext uri="{FF2B5EF4-FFF2-40B4-BE49-F238E27FC236}">
                <a16:creationId xmlns:a16="http://schemas.microsoft.com/office/drawing/2014/main" id="{8247DE67-CDAA-41D8-B57A-3CBB19CC103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844" r="4933" b="1"/>
          <a:stretch/>
        </p:blipFill>
        <p:spPr bwMode="auto">
          <a:xfrm>
            <a:off x="3179" y="-2"/>
            <a:ext cx="4651117"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7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Picture 81">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170" name="Picture 2" descr="https://i1.wp.com/3.bp.blogspot.com/-7dgFqQoJh78/TlmWpw80DqI/AAAAAAAB0VY/NAGNNVQcRtw/s1600/al-farrow-trigger-finger-ofsanta-guerro-2-a.jpg?resize=749%2C1082">
            <a:extLst>
              <a:ext uri="{FF2B5EF4-FFF2-40B4-BE49-F238E27FC236}">
                <a16:creationId xmlns:a16="http://schemas.microsoft.com/office/drawing/2014/main" id="{E5CF74C7-5E1D-49B2-924D-1390E9E196C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50" r="14"/>
          <a:stretch/>
        </p:blipFill>
        <p:spPr bwMode="auto">
          <a:xfrm>
            <a:off x="1526193" y="643468"/>
            <a:ext cx="3278721" cy="48344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4" descr="https://i0.wp.com/1.bp.blogspot.com/-in7W1qDK7N8/TlmmB_Qq5gI/AAAAAAAB0cA/AMSF6xBgFsk/s640/al-farrow-reliquary-for-the-extended-familly-a.jpg?resize=752%2C556">
            <a:extLst>
              <a:ext uri="{FF2B5EF4-FFF2-40B4-BE49-F238E27FC236}">
                <a16:creationId xmlns:a16="http://schemas.microsoft.com/office/drawing/2014/main" id="{3A5E02E9-F376-4BC5-831D-8E9B6C9D9B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88857" y="1151592"/>
            <a:ext cx="5159676" cy="3818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C61DF3-E85C-4A43-9C5C-E1E5BA8E3A38}"/>
              </a:ext>
            </a:extLst>
          </p:cNvPr>
          <p:cNvSpPr txBox="1"/>
          <p:nvPr/>
        </p:nvSpPr>
        <p:spPr>
          <a:xfrm>
            <a:off x="3409244" y="5723467"/>
            <a:ext cx="5396089" cy="369332"/>
          </a:xfrm>
          <a:prstGeom prst="rect">
            <a:avLst/>
          </a:prstGeom>
          <a:noFill/>
        </p:spPr>
        <p:txBody>
          <a:bodyPr wrap="square" rtlCol="0">
            <a:spAutoFit/>
          </a:bodyPr>
          <a:lstStyle/>
          <a:p>
            <a:r>
              <a:rPr lang="en-US" dirty="0"/>
              <a:t>Gothic Reliquaries of Al Farrow</a:t>
            </a:r>
          </a:p>
        </p:txBody>
      </p:sp>
    </p:spTree>
    <p:extLst>
      <p:ext uri="{BB962C8B-B14F-4D97-AF65-F5344CB8AC3E}">
        <p14:creationId xmlns:p14="http://schemas.microsoft.com/office/powerpoint/2010/main" val="308838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9" name="Picture 138">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1" name="Straight Connector 140">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44">
            <a:extLst>
              <a:ext uri="{FF2B5EF4-FFF2-40B4-BE49-F238E27FC236}">
                <a16:creationId xmlns:a16="http://schemas.microsoft.com/office/drawing/2014/main" id="{E7ABCFA2-55B0-438C-A39A-637FFC624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BD2C934-710E-4E0E-9ED4-03F07E019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2CAB5E7-A138-4C5F-A573-8B93FD674FCB}"/>
              </a:ext>
            </a:extLst>
          </p:cNvPr>
          <p:cNvSpPr>
            <a:spLocks noGrp="1"/>
          </p:cNvSpPr>
          <p:nvPr>
            <p:ph type="title"/>
          </p:nvPr>
        </p:nvSpPr>
        <p:spPr>
          <a:xfrm>
            <a:off x="484008" y="1463538"/>
            <a:ext cx="3222377" cy="1965449"/>
          </a:xfrm>
        </p:spPr>
        <p:txBody>
          <a:bodyPr vert="horz" lIns="91440" tIns="45720" rIns="91440" bIns="0" rtlCol="0" anchor="b">
            <a:normAutofit fontScale="90000"/>
          </a:bodyPr>
          <a:lstStyle/>
          <a:p>
            <a:r>
              <a:rPr lang="en-US" sz="3600"/>
              <a:t>Becky Chader: Inspriational Ashes</a:t>
            </a:r>
            <a:endParaRPr lang="en-US" sz="3600" dirty="0"/>
          </a:p>
        </p:txBody>
      </p:sp>
      <p:cxnSp>
        <p:nvCxnSpPr>
          <p:cNvPr id="149" name="Straight Connector 148">
            <a:extLst>
              <a:ext uri="{FF2B5EF4-FFF2-40B4-BE49-F238E27FC236}">
                <a16:creationId xmlns:a16="http://schemas.microsoft.com/office/drawing/2014/main" id="{0AD0F4F3-8F5C-421F-9FC1-DB3ED0BF6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218" name="Picture 2" descr="http://1.bp.blogspot.com/_VyKr30nXKDc/TIqtvIF4gsI/AAAAAAAAAHU/DQ5l-XmW4mQ/s400/Marsh+open+PS-blog.jpg">
            <a:extLst>
              <a:ext uri="{FF2B5EF4-FFF2-40B4-BE49-F238E27FC236}">
                <a16:creationId xmlns:a16="http://schemas.microsoft.com/office/drawing/2014/main" id="{F2CECB25-41C5-4A80-8DB8-5214264A83A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47" r="-2" b="-2"/>
          <a:stretch/>
        </p:blipFill>
        <p:spPr bwMode="auto">
          <a:xfrm>
            <a:off x="4101978" y="486823"/>
            <a:ext cx="3492862" cy="51501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2.bp.blogspot.com/_VyKr30nXKDc/TIquQBfFL5I/AAAAAAAAAHc/jfCsT0QRy34/s400/Marsh+Closed+PS-blog.jpg">
            <a:extLst>
              <a:ext uri="{FF2B5EF4-FFF2-40B4-BE49-F238E27FC236}">
                <a16:creationId xmlns:a16="http://schemas.microsoft.com/office/drawing/2014/main" id="{A056F2C6-BA39-4B1E-95AA-EA4A09B6E1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90432" y="475393"/>
            <a:ext cx="3424859" cy="515016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50">
            <a:extLst>
              <a:ext uri="{FF2B5EF4-FFF2-40B4-BE49-F238E27FC236}">
                <a16:creationId xmlns:a16="http://schemas.microsoft.com/office/drawing/2014/main" id="{B0A40572-62E5-460B-AD24-B6628527AC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3" name="Straight Connector 152">
            <a:extLst>
              <a:ext uri="{FF2B5EF4-FFF2-40B4-BE49-F238E27FC236}">
                <a16:creationId xmlns:a16="http://schemas.microsoft.com/office/drawing/2014/main" id="{F1D872D4-D7E5-4CD8-9DAC-2BC612F08E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90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1" name="Picture 1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7" name="Rectangle 146">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Rectangle 148">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7F5C127-5DA3-4D88-B7AF-811BCA5F3DF5}"/>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sz="1700"/>
              <a:t>Novie Trump </a:t>
            </a:r>
            <a:br>
              <a:rPr lang="en-US" sz="1700"/>
            </a:br>
            <a:r>
              <a:rPr lang="en-US" sz="1700"/>
              <a:t>Ceramic Reliquaries </a:t>
            </a:r>
          </a:p>
        </p:txBody>
      </p:sp>
      <p:pic>
        <p:nvPicPr>
          <p:cNvPr id="10244" name="Picture 4" descr="trump_birth">
            <a:extLst>
              <a:ext uri="{FF2B5EF4-FFF2-40B4-BE49-F238E27FC236}">
                <a16:creationId xmlns:a16="http://schemas.microsoft.com/office/drawing/2014/main" id="{1D036485-1FD7-4B36-9668-1BCF361120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60354" y="643992"/>
            <a:ext cx="2464003" cy="34950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reliquaries in ceramics trump">
            <a:extLst>
              <a:ext uri="{FF2B5EF4-FFF2-40B4-BE49-F238E27FC236}">
                <a16:creationId xmlns:a16="http://schemas.microsoft.com/office/drawing/2014/main" id="{845A433B-5CD2-49C4-803E-519BE17258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71060" y="979938"/>
            <a:ext cx="4242437" cy="2823148"/>
          </a:xfrm>
          <a:prstGeom prst="rect">
            <a:avLst/>
          </a:prstGeom>
          <a:noFill/>
          <a:extLst>
            <a:ext uri="{909E8E84-426E-40DD-AFC4-6F175D3DCCD1}">
              <a14:hiddenFill xmlns:a14="http://schemas.microsoft.com/office/drawing/2010/main">
                <a:solidFill>
                  <a:srgbClr val="FFFFFF"/>
                </a:solidFill>
              </a14:hiddenFill>
            </a:ext>
          </a:extLst>
        </p:spPr>
      </p:pic>
      <p:cxnSp>
        <p:nvCxnSpPr>
          <p:cNvPr id="151" name="Straight Connector 150">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3" name="Picture 152">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5" name="Straight Connector 154">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5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B201-9461-45DC-94F6-B069F6486589}"/>
              </a:ext>
            </a:extLst>
          </p:cNvPr>
          <p:cNvSpPr>
            <a:spLocks noGrp="1"/>
          </p:cNvSpPr>
          <p:nvPr>
            <p:ph type="title"/>
          </p:nvPr>
        </p:nvSpPr>
        <p:spPr/>
        <p:txBody>
          <a:bodyPr/>
          <a:lstStyle/>
          <a:p>
            <a:r>
              <a:rPr lang="en-US" dirty="0"/>
              <a:t>Reliquaries in clay</a:t>
            </a:r>
          </a:p>
        </p:txBody>
      </p:sp>
      <p:sp>
        <p:nvSpPr>
          <p:cNvPr id="3" name="Content Placeholder 2">
            <a:extLst>
              <a:ext uri="{FF2B5EF4-FFF2-40B4-BE49-F238E27FC236}">
                <a16:creationId xmlns:a16="http://schemas.microsoft.com/office/drawing/2014/main" id="{9C6952BD-929F-4BA5-98CB-E0090153CDB7}"/>
              </a:ext>
            </a:extLst>
          </p:cNvPr>
          <p:cNvSpPr>
            <a:spLocks noGrp="1"/>
          </p:cNvSpPr>
          <p:nvPr>
            <p:ph idx="1"/>
          </p:nvPr>
        </p:nvSpPr>
        <p:spPr>
          <a:xfrm>
            <a:off x="1128889" y="2015732"/>
            <a:ext cx="9925965" cy="3843201"/>
          </a:xfrm>
        </p:spPr>
        <p:txBody>
          <a:bodyPr>
            <a:normAutofit fontScale="25000" lnSpcReduction="20000"/>
          </a:bodyPr>
          <a:lstStyle/>
          <a:p>
            <a:r>
              <a:rPr lang="en-US" sz="10800" dirty="0"/>
              <a:t>You will be creating a vessel to hold one of the significant objects you listed earlier.  </a:t>
            </a:r>
          </a:p>
          <a:p>
            <a:r>
              <a:rPr lang="en-US" sz="10800" dirty="0"/>
              <a:t>When designing your vessel, keep in mind that the shape, texture, color, and imagery you use must be related to the object the vessel holds.</a:t>
            </a:r>
          </a:p>
          <a:p>
            <a:r>
              <a:rPr lang="en-US" sz="10800" dirty="0"/>
              <a:t>Choose three objects from your earlier list. In your sketchbooks, create a concept map to begin brainstorming about ideas associated with each of your three objects. Photograph this map and add it to your digital portfolio.</a:t>
            </a:r>
          </a:p>
          <a:p>
            <a:endParaRPr lang="en-US" dirty="0"/>
          </a:p>
        </p:txBody>
      </p:sp>
    </p:spTree>
    <p:extLst>
      <p:ext uri="{BB962C8B-B14F-4D97-AF65-F5344CB8AC3E}">
        <p14:creationId xmlns:p14="http://schemas.microsoft.com/office/powerpoint/2010/main" val="24052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084C2-8404-4334-B01C-FC9A4755094C}"/>
              </a:ext>
            </a:extLst>
          </p:cNvPr>
          <p:cNvSpPr>
            <a:spLocks noGrp="1"/>
          </p:cNvSpPr>
          <p:nvPr>
            <p:ph idx="1"/>
          </p:nvPr>
        </p:nvSpPr>
        <p:spPr>
          <a:xfrm>
            <a:off x="1509636" y="2030246"/>
            <a:ext cx="9603275" cy="3450613"/>
          </a:xfrm>
        </p:spPr>
        <p:txBody>
          <a:bodyPr>
            <a:noAutofit/>
          </a:bodyPr>
          <a:lstStyle/>
          <a:p>
            <a:r>
              <a:rPr lang="en-US" sz="3000" dirty="0"/>
              <a:t>Once you have decided on an object to hold in your reliquary, develop three sketches of a vessel that could hold this significant item.  Keep in mind that your choices about shape, color, imagery, and texture of your vessel should be related to the object it holds. </a:t>
            </a:r>
          </a:p>
          <a:p>
            <a:r>
              <a:rPr lang="en-US" sz="3000" dirty="0"/>
              <a:t>Add these sketches to your digital portfolio and be ready to discuss them Monday</a:t>
            </a:r>
          </a:p>
        </p:txBody>
      </p:sp>
    </p:spTree>
    <p:extLst>
      <p:ext uri="{BB962C8B-B14F-4D97-AF65-F5344CB8AC3E}">
        <p14:creationId xmlns:p14="http://schemas.microsoft.com/office/powerpoint/2010/main" val="35189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1CC1-BCF3-44FA-9F4D-65E98EF6A424}"/>
              </a:ext>
            </a:extLst>
          </p:cNvPr>
          <p:cNvSpPr>
            <a:spLocks noGrp="1"/>
          </p:cNvSpPr>
          <p:nvPr>
            <p:ph type="title"/>
          </p:nvPr>
        </p:nvSpPr>
        <p:spPr/>
        <p:txBody>
          <a:bodyPr/>
          <a:lstStyle/>
          <a:p>
            <a:r>
              <a:rPr lang="en-US" dirty="0"/>
              <a:t>Sketch reflections</a:t>
            </a:r>
          </a:p>
        </p:txBody>
      </p:sp>
      <p:sp>
        <p:nvSpPr>
          <p:cNvPr id="3" name="Content Placeholder 2">
            <a:extLst>
              <a:ext uri="{FF2B5EF4-FFF2-40B4-BE49-F238E27FC236}">
                <a16:creationId xmlns:a16="http://schemas.microsoft.com/office/drawing/2014/main" id="{7AFCEB9D-B0B6-49B7-929F-677B2A8F8EC1}"/>
              </a:ext>
            </a:extLst>
          </p:cNvPr>
          <p:cNvSpPr>
            <a:spLocks noGrp="1"/>
          </p:cNvSpPr>
          <p:nvPr>
            <p:ph idx="1"/>
          </p:nvPr>
        </p:nvSpPr>
        <p:spPr/>
        <p:txBody>
          <a:bodyPr>
            <a:noAutofit/>
          </a:bodyPr>
          <a:lstStyle/>
          <a:p>
            <a:r>
              <a:rPr lang="en-US" sz="2600" dirty="0"/>
              <a:t>What parts of your design do you think will be difficult to fabricate? What parts will be easy?</a:t>
            </a:r>
          </a:p>
          <a:p>
            <a:r>
              <a:rPr lang="en-US" sz="2600" dirty="0"/>
              <a:t>How does your design’s form reflect it’s function? How does its surface design, color, shape, surface texture and other characteristics communicate information about what the vessel holds?</a:t>
            </a:r>
          </a:p>
          <a:p>
            <a:r>
              <a:rPr lang="en-US" sz="2600" dirty="0"/>
              <a:t>How did your idea for your vessel change as you sketched your ideas?</a:t>
            </a:r>
          </a:p>
        </p:txBody>
      </p:sp>
    </p:spTree>
    <p:extLst>
      <p:ext uri="{BB962C8B-B14F-4D97-AF65-F5344CB8AC3E}">
        <p14:creationId xmlns:p14="http://schemas.microsoft.com/office/powerpoint/2010/main" val="367128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4E95-1F60-4AC4-BF95-86B89EAF6355}"/>
              </a:ext>
            </a:extLst>
          </p:cNvPr>
          <p:cNvSpPr>
            <a:spLocks noGrp="1"/>
          </p:cNvSpPr>
          <p:nvPr>
            <p:ph type="title"/>
          </p:nvPr>
        </p:nvSpPr>
        <p:spPr/>
        <p:txBody>
          <a:bodyPr/>
          <a:lstStyle/>
          <a:p>
            <a:r>
              <a:rPr lang="en-US" dirty="0"/>
              <a:t>Objects hold meaning</a:t>
            </a:r>
          </a:p>
        </p:txBody>
      </p:sp>
      <p:sp>
        <p:nvSpPr>
          <p:cNvPr id="3" name="Content Placeholder 2">
            <a:extLst>
              <a:ext uri="{FF2B5EF4-FFF2-40B4-BE49-F238E27FC236}">
                <a16:creationId xmlns:a16="http://schemas.microsoft.com/office/drawing/2014/main" id="{3295D08C-0940-44B6-B618-A93A4BA5B42E}"/>
              </a:ext>
            </a:extLst>
          </p:cNvPr>
          <p:cNvSpPr>
            <a:spLocks noGrp="1"/>
          </p:cNvSpPr>
          <p:nvPr>
            <p:ph idx="1"/>
          </p:nvPr>
        </p:nvSpPr>
        <p:spPr>
          <a:xfrm>
            <a:off x="1451579" y="1853754"/>
            <a:ext cx="9603275" cy="3450613"/>
          </a:xfrm>
        </p:spPr>
        <p:txBody>
          <a:bodyPr>
            <a:noAutofit/>
          </a:bodyPr>
          <a:lstStyle/>
          <a:p>
            <a:r>
              <a:rPr lang="en-US" sz="2200" dirty="0"/>
              <a:t>I want you to think of an object that holds significance or meaning to you.  </a:t>
            </a:r>
          </a:p>
          <a:p>
            <a:r>
              <a:rPr lang="en-US" sz="2200" dirty="0"/>
              <a:t>It could be a piece of jewelry, a special rock, gem or shell, a photograph or note, a figurine, a fishing lure, a trinket, or even an everyday object like a key or a watch.  </a:t>
            </a:r>
          </a:p>
          <a:p>
            <a:r>
              <a:rPr lang="en-US" sz="2200" dirty="0"/>
              <a:t>It must be something that could fit in a shoe box, but that has a special meaning to you because it reminds of a memory, an emotion, a person, pet or place.  </a:t>
            </a:r>
          </a:p>
          <a:p>
            <a:r>
              <a:rPr lang="en-US" sz="2200" dirty="0"/>
              <a:t>Create a project page in your digital portfolio and name it “Reliquaries in Clay”</a:t>
            </a:r>
          </a:p>
          <a:p>
            <a:r>
              <a:rPr lang="en-US" sz="2200" dirty="0"/>
              <a:t>Create a list of 4-5 objects that hold personal meaning and explain why they are important to you. </a:t>
            </a:r>
          </a:p>
        </p:txBody>
      </p:sp>
    </p:spTree>
    <p:extLst>
      <p:ext uri="{BB962C8B-B14F-4D97-AF65-F5344CB8AC3E}">
        <p14:creationId xmlns:p14="http://schemas.microsoft.com/office/powerpoint/2010/main" val="262137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9F45-32C8-4AA1-95DA-7B755B11C012}"/>
              </a:ext>
            </a:extLst>
          </p:cNvPr>
          <p:cNvSpPr>
            <a:spLocks noGrp="1"/>
          </p:cNvSpPr>
          <p:nvPr>
            <p:ph type="title"/>
          </p:nvPr>
        </p:nvSpPr>
        <p:spPr/>
        <p:txBody>
          <a:bodyPr/>
          <a:lstStyle/>
          <a:p>
            <a:r>
              <a:rPr lang="en-US" dirty="0"/>
              <a:t>Inquiry Questions- </a:t>
            </a:r>
            <a:r>
              <a:rPr lang="en-US" sz="2000" dirty="0"/>
              <a:t>keep these in mind as we look through the following slides. </a:t>
            </a:r>
          </a:p>
        </p:txBody>
      </p:sp>
      <p:sp>
        <p:nvSpPr>
          <p:cNvPr id="3" name="Content Placeholder 2">
            <a:extLst>
              <a:ext uri="{FF2B5EF4-FFF2-40B4-BE49-F238E27FC236}">
                <a16:creationId xmlns:a16="http://schemas.microsoft.com/office/drawing/2014/main" id="{D2DDB314-63E5-4765-86EF-E15FDF136F4A}"/>
              </a:ext>
            </a:extLst>
          </p:cNvPr>
          <p:cNvSpPr>
            <a:spLocks noGrp="1"/>
          </p:cNvSpPr>
          <p:nvPr>
            <p:ph idx="1"/>
          </p:nvPr>
        </p:nvSpPr>
        <p:spPr/>
        <p:txBody>
          <a:bodyPr>
            <a:noAutofit/>
          </a:bodyPr>
          <a:lstStyle/>
          <a:p>
            <a:r>
              <a:rPr lang="en-US" sz="2500" dirty="0"/>
              <a:t>What gives an object personal significance? How do the memories and emotions we attach to an object transform it into something more special or important?</a:t>
            </a:r>
          </a:p>
          <a:p>
            <a:r>
              <a:rPr lang="en-US" sz="2500" dirty="0"/>
              <a:t>How can we create a vessel suitable to hold an object so special?</a:t>
            </a:r>
          </a:p>
          <a:p>
            <a:r>
              <a:rPr lang="en-US" sz="2500" dirty="0"/>
              <a:t>How does the form of a vessel affect the function of that vessel? How can the appearance and structure of a vessel communicate information about what it holds?</a:t>
            </a:r>
          </a:p>
        </p:txBody>
      </p:sp>
    </p:spTree>
    <p:extLst>
      <p:ext uri="{BB962C8B-B14F-4D97-AF65-F5344CB8AC3E}">
        <p14:creationId xmlns:p14="http://schemas.microsoft.com/office/powerpoint/2010/main" val="415525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6163-A704-4B09-9481-B3301EFD2EE7}"/>
              </a:ext>
            </a:extLst>
          </p:cNvPr>
          <p:cNvSpPr>
            <a:spLocks noGrp="1"/>
          </p:cNvSpPr>
          <p:nvPr>
            <p:ph type="title"/>
          </p:nvPr>
        </p:nvSpPr>
        <p:spPr/>
        <p:txBody>
          <a:bodyPr/>
          <a:lstStyle/>
          <a:p>
            <a:r>
              <a:rPr lang="en-US" dirty="0"/>
              <a:t>What is a reliquary?</a:t>
            </a:r>
          </a:p>
        </p:txBody>
      </p:sp>
    </p:spTree>
    <p:extLst>
      <p:ext uri="{BB962C8B-B14F-4D97-AF65-F5344CB8AC3E}">
        <p14:creationId xmlns:p14="http://schemas.microsoft.com/office/powerpoint/2010/main" val="254934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D690-68D2-4B0B-833F-A937D832155A}"/>
              </a:ext>
            </a:extLst>
          </p:cNvPr>
          <p:cNvSpPr>
            <a:spLocks noGrp="1"/>
          </p:cNvSpPr>
          <p:nvPr>
            <p:ph type="title"/>
          </p:nvPr>
        </p:nvSpPr>
        <p:spPr/>
        <p:txBody>
          <a:bodyPr/>
          <a:lstStyle/>
          <a:p>
            <a:r>
              <a:rPr lang="en-US" dirty="0"/>
              <a:t>A reliquary is very simply a vessel that holds a relic.</a:t>
            </a:r>
          </a:p>
        </p:txBody>
      </p:sp>
      <p:sp>
        <p:nvSpPr>
          <p:cNvPr id="3" name="Content Placeholder 2">
            <a:extLst>
              <a:ext uri="{FF2B5EF4-FFF2-40B4-BE49-F238E27FC236}">
                <a16:creationId xmlns:a16="http://schemas.microsoft.com/office/drawing/2014/main" id="{66427405-7FF9-4611-82C1-048CE3218DE0}"/>
              </a:ext>
            </a:extLst>
          </p:cNvPr>
          <p:cNvSpPr>
            <a:spLocks noGrp="1"/>
          </p:cNvSpPr>
          <p:nvPr>
            <p:ph idx="1"/>
          </p:nvPr>
        </p:nvSpPr>
        <p:spPr/>
        <p:txBody>
          <a:bodyPr>
            <a:normAutofit/>
          </a:bodyPr>
          <a:lstStyle/>
          <a:p>
            <a:pPr marL="0" indent="0">
              <a:buNone/>
            </a:pPr>
            <a:r>
              <a:rPr lang="en-US" sz="4500" dirty="0"/>
              <a:t>But What is a relic?</a:t>
            </a:r>
          </a:p>
        </p:txBody>
      </p:sp>
    </p:spTree>
    <p:extLst>
      <p:ext uri="{BB962C8B-B14F-4D97-AF65-F5344CB8AC3E}">
        <p14:creationId xmlns:p14="http://schemas.microsoft.com/office/powerpoint/2010/main" val="274822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A780-80A9-42FD-A9FF-601C7BD32C02}"/>
              </a:ext>
            </a:extLst>
          </p:cNvPr>
          <p:cNvSpPr>
            <a:spLocks noGrp="1"/>
          </p:cNvSpPr>
          <p:nvPr>
            <p:ph type="title"/>
          </p:nvPr>
        </p:nvSpPr>
        <p:spPr/>
        <p:txBody>
          <a:bodyPr/>
          <a:lstStyle/>
          <a:p>
            <a:r>
              <a:rPr lang="en-US" dirty="0"/>
              <a:t>A Relic IS:</a:t>
            </a:r>
          </a:p>
        </p:txBody>
      </p:sp>
      <p:sp>
        <p:nvSpPr>
          <p:cNvPr id="3" name="Content Placeholder 2">
            <a:extLst>
              <a:ext uri="{FF2B5EF4-FFF2-40B4-BE49-F238E27FC236}">
                <a16:creationId xmlns:a16="http://schemas.microsoft.com/office/drawing/2014/main" id="{E7FC5789-7A6B-4F8B-A78A-9DF05D88FF8A}"/>
              </a:ext>
            </a:extLst>
          </p:cNvPr>
          <p:cNvSpPr>
            <a:spLocks noGrp="1"/>
          </p:cNvSpPr>
          <p:nvPr>
            <p:ph idx="1"/>
          </p:nvPr>
        </p:nvSpPr>
        <p:spPr/>
        <p:txBody>
          <a:bodyPr/>
          <a:lstStyle/>
          <a:p>
            <a:r>
              <a:rPr lang="en-US" sz="2500" dirty="0"/>
              <a:t>An object surviving from an earlier time, especially one of historical or sentimental interest.</a:t>
            </a:r>
          </a:p>
          <a:p>
            <a:r>
              <a:rPr lang="en-US" sz="2500" dirty="0"/>
              <a:t>A surviving memorial of something past</a:t>
            </a:r>
          </a:p>
          <a:p>
            <a:r>
              <a:rPr lang="en-US" sz="2500" dirty="0"/>
              <a:t>All that is left of something.</a:t>
            </a:r>
          </a:p>
          <a:p>
            <a:r>
              <a:rPr lang="en-US" sz="3000" dirty="0"/>
              <a:t>In simpler language, it is an object that holds significance or meaning. </a:t>
            </a:r>
          </a:p>
          <a:p>
            <a:endParaRPr lang="en-US" dirty="0"/>
          </a:p>
        </p:txBody>
      </p:sp>
    </p:spTree>
    <p:extLst>
      <p:ext uri="{BB962C8B-B14F-4D97-AF65-F5344CB8AC3E}">
        <p14:creationId xmlns:p14="http://schemas.microsoft.com/office/powerpoint/2010/main" val="13286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9" name="Picture 138">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1" name="Straight Connector 140">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44">
            <a:extLst>
              <a:ext uri="{FF2B5EF4-FFF2-40B4-BE49-F238E27FC236}">
                <a16:creationId xmlns:a16="http://schemas.microsoft.com/office/drawing/2014/main" id="{E7ABCFA2-55B0-438C-A39A-637FFC624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BD2C934-710E-4E0E-9ED4-03F07E019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3C50426-C33F-4829-9942-070D2FF1D5AA}"/>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3600"/>
              <a:t>Historic reliquaries </a:t>
            </a:r>
          </a:p>
        </p:txBody>
      </p:sp>
      <p:cxnSp>
        <p:nvCxnSpPr>
          <p:cNvPr id="149" name="Straight Connector 148">
            <a:extLst>
              <a:ext uri="{FF2B5EF4-FFF2-40B4-BE49-F238E27FC236}">
                <a16:creationId xmlns:a16="http://schemas.microsoft.com/office/drawing/2014/main" id="{0AD0F4F3-8F5C-421F-9FC1-DB3ED0BF6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6" name="Picture 2" descr="Image result for Historic Buddhist Reliquaries">
            <a:extLst>
              <a:ext uri="{FF2B5EF4-FFF2-40B4-BE49-F238E27FC236}">
                <a16:creationId xmlns:a16="http://schemas.microsoft.com/office/drawing/2014/main" id="{42CC4410-2D70-42E4-AEE1-113ECE3A169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5962" r="4210"/>
          <a:stretch/>
        </p:blipFill>
        <p:spPr bwMode="auto">
          <a:xfrm>
            <a:off x="4101985" y="486823"/>
            <a:ext cx="3492848" cy="5150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liquaries in ceramics">
            <a:extLst>
              <a:ext uri="{FF2B5EF4-FFF2-40B4-BE49-F238E27FC236}">
                <a16:creationId xmlns:a16="http://schemas.microsoft.com/office/drawing/2014/main" id="{0E3EA87B-4EFA-435C-8F09-A93FF24CB4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58342" y="1215699"/>
            <a:ext cx="3692411" cy="3692411"/>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50">
            <a:extLst>
              <a:ext uri="{FF2B5EF4-FFF2-40B4-BE49-F238E27FC236}">
                <a16:creationId xmlns:a16="http://schemas.microsoft.com/office/drawing/2014/main" id="{B0A40572-62E5-460B-AD24-B6628527AC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3" name="Straight Connector 152">
            <a:extLst>
              <a:ext uri="{FF2B5EF4-FFF2-40B4-BE49-F238E27FC236}">
                <a16:creationId xmlns:a16="http://schemas.microsoft.com/office/drawing/2014/main" id="{F1D872D4-D7E5-4CD8-9DAC-2BC612F08E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61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5B7C1-C708-4448-BE7E-70020F35AA3A}"/>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dirty="0"/>
              <a:t>Head of Mary Magdalene in Saint Maria Maddalena</a:t>
            </a:r>
            <a:endParaRPr lang="en-US" sz="4800" dirty="0"/>
          </a:p>
        </p:txBody>
      </p:sp>
      <p:sp>
        <p:nvSpPr>
          <p:cNvPr id="81" name="Rectangle 8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2050" name="Picture 2" descr="http://factsanddetails.com/archives/003/201901/5c3c80c5607a2.jpg">
            <a:extLst>
              <a:ext uri="{FF2B5EF4-FFF2-40B4-BE49-F238E27FC236}">
                <a16:creationId xmlns:a16="http://schemas.microsoft.com/office/drawing/2014/main" id="{89BA1539-8E9D-4C1C-B594-1AF3400FE724}"/>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7904" r="12245" b="1"/>
          <a:stretch/>
        </p:blipFill>
        <p:spPr bwMode="auto">
          <a:xfrm>
            <a:off x="3179" y="-2"/>
            <a:ext cx="4651117"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9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christian reliquaries dress of mary">
            <a:extLst>
              <a:ext uri="{FF2B5EF4-FFF2-40B4-BE49-F238E27FC236}">
                <a16:creationId xmlns:a16="http://schemas.microsoft.com/office/drawing/2014/main" id="{2EA5E549-C180-41BD-876E-70AFA2427951}"/>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8542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5809</TotalTime>
  <Words>890</Words>
  <Application>Microsoft Office PowerPoint</Application>
  <PresentationFormat>Widescreen</PresentationFormat>
  <Paragraphs>54</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Gallery</vt:lpstr>
      <vt:lpstr>Reliquaries in Clay</vt:lpstr>
      <vt:lpstr>Objects hold meaning</vt:lpstr>
      <vt:lpstr>Inquiry Questions- keep these in mind as we look through the following slides. </vt:lpstr>
      <vt:lpstr>What is a reliquary?</vt:lpstr>
      <vt:lpstr>A reliquary is very simply a vessel that holds a relic.</vt:lpstr>
      <vt:lpstr>A Relic IS:</vt:lpstr>
      <vt:lpstr>Historic reliquaries </vt:lpstr>
      <vt:lpstr>Head of Mary Magdalene in Saint Maria Maddalena</vt:lpstr>
      <vt:lpstr>PowerPoint Presentation</vt:lpstr>
      <vt:lpstr>The Polynesian diety A’a</vt:lpstr>
      <vt:lpstr>Schip’s Modern Reliquaries </vt:lpstr>
      <vt:lpstr>Becky McDonah’s Lake Defense: Reliquary for Mosquito Repellent.</vt:lpstr>
      <vt:lpstr>PowerPoint Presentation</vt:lpstr>
      <vt:lpstr>Becky Chader: Inspriational Ashes</vt:lpstr>
      <vt:lpstr>Novie Trump  Ceramic Reliquaries </vt:lpstr>
      <vt:lpstr>Reliquaries in clay</vt:lpstr>
      <vt:lpstr>PowerPoint Presentation</vt:lpstr>
      <vt:lpstr>Sketch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Reliquaries in Clay</dc:title>
  <dc:creator>Walker,Katie (EID)</dc:creator>
  <cp:lastModifiedBy>Walker,Katie (EID)</cp:lastModifiedBy>
  <cp:revision>8</cp:revision>
  <dcterms:created xsi:type="dcterms:W3CDTF">2019-08-29T02:02:59Z</dcterms:created>
  <dcterms:modified xsi:type="dcterms:W3CDTF">2019-09-08T23:00:25Z</dcterms:modified>
</cp:coreProperties>
</file>