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8" r:id="rId10"/>
    <p:sldId id="267" r:id="rId11"/>
    <p:sldId id="269" r:id="rId12"/>
    <p:sldId id="265"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67" d="100"/>
          <a:sy n="67" d="100"/>
        </p:scale>
        <p:origin x="102"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E7C07-8344-4522-974D-DB2D77F18126}"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8C364-4EE8-42F8-98F0-CEF6DA566EA3}" type="slidenum">
              <a:rPr lang="en-US" smtClean="0"/>
              <a:t>‹#›</a:t>
            </a:fld>
            <a:endParaRPr lang="en-US"/>
          </a:p>
        </p:txBody>
      </p:sp>
    </p:spTree>
    <p:extLst>
      <p:ext uri="{BB962C8B-B14F-4D97-AF65-F5344CB8AC3E}">
        <p14:creationId xmlns:p14="http://schemas.microsoft.com/office/powerpoint/2010/main" val="91456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lliance.com/recently-purchased-rings/custom-interlocking-puzzle-mens-ban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Byzantium Wedding Ring, 7th century A.D. Photo courtesy of Wikimedia. © Jastrow (2005).</a:t>
            </a:r>
          </a:p>
          <a:p>
            <a:r>
              <a:rPr lang="en-US" sz="1200" b="0" i="0" u="sng" kern="1200" dirty="0">
                <a:solidFill>
                  <a:schemeClr val="tx1"/>
                </a:solidFill>
                <a:effectLst/>
                <a:latin typeface="+mn-lt"/>
                <a:ea typeface="+mn-ea"/>
                <a:cs typeface="+mn-cs"/>
                <a:hlinkClick r:id="rId3"/>
              </a:rPr>
              <a:t>Custom Interlocking Puzzle Men’s Band</a:t>
            </a:r>
            <a:endParaRPr lang="en-US" dirty="0"/>
          </a:p>
        </p:txBody>
      </p:sp>
      <p:sp>
        <p:nvSpPr>
          <p:cNvPr id="4" name="Slide Number Placeholder 3"/>
          <p:cNvSpPr>
            <a:spLocks noGrp="1"/>
          </p:cNvSpPr>
          <p:nvPr>
            <p:ph type="sldNum" sz="quarter" idx="5"/>
          </p:nvPr>
        </p:nvSpPr>
        <p:spPr/>
        <p:txBody>
          <a:bodyPr/>
          <a:lstStyle/>
          <a:p>
            <a:fld id="{2348C364-4EE8-42F8-98F0-CEF6DA566EA3}" type="slidenum">
              <a:rPr lang="en-US" smtClean="0"/>
              <a:t>2</a:t>
            </a:fld>
            <a:endParaRPr lang="en-US"/>
          </a:p>
        </p:txBody>
      </p:sp>
    </p:spTree>
    <p:extLst>
      <p:ext uri="{BB962C8B-B14F-4D97-AF65-F5344CB8AC3E}">
        <p14:creationId xmlns:p14="http://schemas.microsoft.com/office/powerpoint/2010/main" val="3419664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10/2/2019</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10/2/2019</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10/2/2019</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10/2/2019</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07CB-2249-4B6C-BE14-432DCD5054F0}"/>
              </a:ext>
            </a:extLst>
          </p:cNvPr>
          <p:cNvSpPr>
            <a:spLocks noGrp="1"/>
          </p:cNvSpPr>
          <p:nvPr>
            <p:ph type="ctrTitle"/>
          </p:nvPr>
        </p:nvSpPr>
        <p:spPr/>
        <p:txBody>
          <a:bodyPr/>
          <a:lstStyle/>
          <a:p>
            <a:r>
              <a:rPr lang="en-US" dirty="0"/>
              <a:t>Shared Experience Rings</a:t>
            </a:r>
          </a:p>
        </p:txBody>
      </p:sp>
      <p:sp>
        <p:nvSpPr>
          <p:cNvPr id="3" name="Subtitle 2">
            <a:extLst>
              <a:ext uri="{FF2B5EF4-FFF2-40B4-BE49-F238E27FC236}">
                <a16:creationId xmlns:a16="http://schemas.microsoft.com/office/drawing/2014/main" id="{091FC0EB-1823-4E93-A110-692C356173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9858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F0DC16AE-86F1-44C1-9FC7-EF92FD7541E8}"/>
              </a:ext>
            </a:extLst>
          </p:cNvPr>
          <p:cNvPicPr>
            <a:picLocks noChangeAspect="1"/>
          </p:cNvPicPr>
          <p:nvPr/>
        </p:nvPicPr>
        <p:blipFill rotWithShape="1">
          <a:blip r:embed="rId2"/>
          <a:srcRect t="17432" b="26318"/>
          <a:stretch/>
        </p:blipFill>
        <p:spPr>
          <a:xfrm>
            <a:off x="20" y="10"/>
            <a:ext cx="12191980" cy="6857990"/>
          </a:xfrm>
          <a:prstGeom prst="rect">
            <a:avLst/>
          </a:prstGeom>
        </p:spPr>
      </p:pic>
    </p:spTree>
    <p:extLst>
      <p:ext uri="{BB962C8B-B14F-4D97-AF65-F5344CB8AC3E}">
        <p14:creationId xmlns:p14="http://schemas.microsoft.com/office/powerpoint/2010/main" val="342709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close up of a device&#10;&#10;Description automatically generated">
            <a:extLst>
              <a:ext uri="{FF2B5EF4-FFF2-40B4-BE49-F238E27FC236}">
                <a16:creationId xmlns:a16="http://schemas.microsoft.com/office/drawing/2014/main" id="{AE1AFCEE-9AB0-447F-8941-281BE0FFE288}"/>
              </a:ext>
            </a:extLst>
          </p:cNvPr>
          <p:cNvPicPr>
            <a:picLocks noGrp="1" noChangeAspect="1"/>
          </p:cNvPicPr>
          <p:nvPr>
            <p:ph idx="1"/>
          </p:nvPr>
        </p:nvPicPr>
        <p:blipFill>
          <a:blip r:embed="rId3"/>
          <a:stretch>
            <a:fillRect/>
          </a:stretch>
        </p:blipFill>
        <p:spPr>
          <a:xfrm>
            <a:off x="1109763" y="1615588"/>
            <a:ext cx="6470907" cy="3623707"/>
          </a:xfrm>
          <a:prstGeom prst="roundRect">
            <a:avLst>
              <a:gd name="adj" fmla="val 1329"/>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201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5" name="Freeform: Shape 24">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3" name="Picture 2">
            <a:extLst>
              <a:ext uri="{FF2B5EF4-FFF2-40B4-BE49-F238E27FC236}">
                <a16:creationId xmlns:a16="http://schemas.microsoft.com/office/drawing/2014/main" id="{C233121D-2AC9-4FBD-92F2-61F0565225B1}"/>
              </a:ext>
            </a:extLst>
          </p:cNvPr>
          <p:cNvPicPr>
            <a:picLocks noChangeAspect="1"/>
          </p:cNvPicPr>
          <p:nvPr/>
        </p:nvPicPr>
        <p:blipFill>
          <a:blip r:embed="rId2"/>
          <a:stretch>
            <a:fillRect/>
          </a:stretch>
        </p:blipFill>
        <p:spPr>
          <a:xfrm>
            <a:off x="3008758" y="696271"/>
            <a:ext cx="8539776" cy="5465456"/>
          </a:xfrm>
          <a:prstGeom prst="rect">
            <a:avLst/>
          </a:prstGeom>
        </p:spPr>
      </p:pic>
    </p:spTree>
    <p:extLst>
      <p:ext uri="{BB962C8B-B14F-4D97-AF65-F5344CB8AC3E}">
        <p14:creationId xmlns:p14="http://schemas.microsoft.com/office/powerpoint/2010/main" val="268908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4D39DD-2F14-47CA-B4D7-3FCBA5D23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6A413FA1-397F-46E2-A861-9BA093EFA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48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4B308B-0C51-4BF8-8534-E8A749AC9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picture containing metalware&#10;&#10;Description automatically generated">
            <a:extLst>
              <a:ext uri="{FF2B5EF4-FFF2-40B4-BE49-F238E27FC236}">
                <a16:creationId xmlns:a16="http://schemas.microsoft.com/office/drawing/2014/main" id="{2FAFF216-E09F-4011-ADEA-698A6C24181B}"/>
              </a:ext>
            </a:extLst>
          </p:cNvPr>
          <p:cNvPicPr>
            <a:picLocks noChangeAspect="1"/>
          </p:cNvPicPr>
          <p:nvPr/>
        </p:nvPicPr>
        <p:blipFill>
          <a:blip r:embed="rId2"/>
          <a:stretch>
            <a:fillRect/>
          </a:stretch>
        </p:blipFill>
        <p:spPr>
          <a:xfrm>
            <a:off x="2795167" y="571500"/>
            <a:ext cx="6620685" cy="5623595"/>
          </a:xfrm>
          <a:prstGeom prst="rect">
            <a:avLst/>
          </a:prstGeom>
        </p:spPr>
      </p:pic>
    </p:spTree>
    <p:extLst>
      <p:ext uri="{BB962C8B-B14F-4D97-AF65-F5344CB8AC3E}">
        <p14:creationId xmlns:p14="http://schemas.microsoft.com/office/powerpoint/2010/main" val="292244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54D39DD-2F14-47CA-B4D7-3FCBA5D23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6A413FA1-397F-46E2-A861-9BA093EFA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9DCB72E-7BD0-4BA1-A366-684069ABB4B0}"/>
              </a:ext>
            </a:extLst>
          </p:cNvPr>
          <p:cNvPicPr/>
          <p:nvPr/>
        </p:nvPicPr>
        <p:blipFill rotWithShape="1">
          <a:blip r:embed="rId2"/>
          <a:srcRect l="18602" r="9076" b="-1"/>
          <a:stretch/>
        </p:blipFill>
        <p:spPr>
          <a:xfrm>
            <a:off x="643467" y="643467"/>
            <a:ext cx="5372100" cy="5571066"/>
          </a:xfrm>
          <a:prstGeom prst="rect">
            <a:avLst/>
          </a:prstGeom>
        </p:spPr>
      </p:pic>
      <p:pic>
        <p:nvPicPr>
          <p:cNvPr id="4" name="Picture 3" descr="A close up of a doughnut&#10;&#10;Description automatically generated">
            <a:extLst>
              <a:ext uri="{FF2B5EF4-FFF2-40B4-BE49-F238E27FC236}">
                <a16:creationId xmlns:a16="http://schemas.microsoft.com/office/drawing/2014/main" id="{69C63CEF-DAFA-4CB0-9B55-3689C5391F1D}"/>
              </a:ext>
            </a:extLst>
          </p:cNvPr>
          <p:cNvPicPr/>
          <p:nvPr/>
        </p:nvPicPr>
        <p:blipFill rotWithShape="1">
          <a:blip r:embed="rId3" cstate="print">
            <a:extLst>
              <a:ext uri="{28A0092B-C50C-407E-A947-70E740481C1C}">
                <a14:useLocalDpi xmlns:a14="http://schemas.microsoft.com/office/drawing/2010/main" val="0"/>
              </a:ext>
            </a:extLst>
          </a:blip>
          <a:srcRect l="16531" r="19344" b="1"/>
          <a:stretch/>
        </p:blipFill>
        <p:spPr bwMode="auto">
          <a:xfrm>
            <a:off x="6176434" y="643467"/>
            <a:ext cx="5372098" cy="5571066"/>
          </a:xfrm>
          <a:prstGeom prst="rect">
            <a:avLst/>
          </a:prstGeom>
          <a:noFill/>
        </p:spPr>
      </p:pic>
      <p:sp>
        <p:nvSpPr>
          <p:cNvPr id="28" name="Rectangle 27">
            <a:extLst>
              <a:ext uri="{FF2B5EF4-FFF2-40B4-BE49-F238E27FC236}">
                <a16:creationId xmlns:a16="http://schemas.microsoft.com/office/drawing/2014/main" id="{884B308B-0C51-4BF8-8534-E8A749AC9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027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5E1B0C02-A23B-4A77-AD2C-F9EECC0E76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42" name="Rectangle 141">
              <a:extLst>
                <a:ext uri="{FF2B5EF4-FFF2-40B4-BE49-F238E27FC236}">
                  <a16:creationId xmlns:a16="http://schemas.microsoft.com/office/drawing/2014/main" id="{9A29B128-AC52-47FD-A201-7F5B551C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Oval 142">
              <a:extLst>
                <a:ext uri="{FF2B5EF4-FFF2-40B4-BE49-F238E27FC236}">
                  <a16:creationId xmlns:a16="http://schemas.microsoft.com/office/drawing/2014/main" id="{FC0E57C8-368F-4446-8D3A-015B50AFC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Oval 143">
              <a:extLst>
                <a:ext uri="{FF2B5EF4-FFF2-40B4-BE49-F238E27FC236}">
                  <a16:creationId xmlns:a16="http://schemas.microsoft.com/office/drawing/2014/main" id="{CA00226C-5708-4EF8-AD3D-E83F24950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Oval 144">
              <a:extLst>
                <a:ext uri="{FF2B5EF4-FFF2-40B4-BE49-F238E27FC236}">
                  <a16:creationId xmlns:a16="http://schemas.microsoft.com/office/drawing/2014/main" id="{4873AB9B-958A-4B5D-AE96-507ACD4E4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6" name="Freeform 5">
              <a:extLst>
                <a:ext uri="{FF2B5EF4-FFF2-40B4-BE49-F238E27FC236}">
                  <a16:creationId xmlns:a16="http://schemas.microsoft.com/office/drawing/2014/main" id="{ABDD8493-A556-46AF-ACCF-23D1BCFBCE1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D51E778E-F8C1-4C3E-889D-FBCB9C431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0" name="Group 149">
            <a:extLst>
              <a:ext uri="{FF2B5EF4-FFF2-40B4-BE49-F238E27FC236}">
                <a16:creationId xmlns:a16="http://schemas.microsoft.com/office/drawing/2014/main" id="{828D6AF3-AE93-457E-B82C-8A86F5B89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1" name="Rectangle 150">
              <a:extLst>
                <a:ext uri="{FF2B5EF4-FFF2-40B4-BE49-F238E27FC236}">
                  <a16:creationId xmlns:a16="http://schemas.microsoft.com/office/drawing/2014/main" id="{60D00C0F-DA18-4AC0-98BB-0D203D129F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Freeform 5">
              <a:extLst>
                <a:ext uri="{FF2B5EF4-FFF2-40B4-BE49-F238E27FC236}">
                  <a16:creationId xmlns:a16="http://schemas.microsoft.com/office/drawing/2014/main" id="{29B471CD-F906-485E-90C6-85D9AD8B58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FAEFC34-6A13-42C5-AB35-D4448C61FFEF}"/>
              </a:ext>
            </a:extLst>
          </p:cNvPr>
          <p:cNvSpPr>
            <a:spLocks noGrp="1"/>
          </p:cNvSpPr>
          <p:nvPr>
            <p:ph type="title"/>
          </p:nvPr>
        </p:nvSpPr>
        <p:spPr>
          <a:xfrm>
            <a:off x="1154955" y="2099733"/>
            <a:ext cx="4348813" cy="2677648"/>
          </a:xfrm>
        </p:spPr>
        <p:txBody>
          <a:bodyPr vert="horz" lIns="91440" tIns="45720" rIns="91440" bIns="45720" rtlCol="0" anchor="b">
            <a:normAutofit/>
          </a:bodyPr>
          <a:lstStyle/>
          <a:p>
            <a:pPr>
              <a:lnSpc>
                <a:spcPct val="90000"/>
              </a:lnSpc>
            </a:pPr>
            <a:r>
              <a:rPr lang="en-US" sz="2600" dirty="0"/>
              <a:t>Art of adornment, specifically rings, have been used historically and across cultures to symbolize meaningful relationships. </a:t>
            </a:r>
            <a:br>
              <a:rPr lang="en-US" sz="2600" dirty="0"/>
            </a:br>
            <a:endParaRPr lang="en-US" sz="2600" dirty="0"/>
          </a:p>
        </p:txBody>
      </p:sp>
      <p:pic>
        <p:nvPicPr>
          <p:cNvPr id="1026" name="Picture 2" descr="https://blog.brilliance.com/wp-content/uploads/2017/10/ring1-Copy.png">
            <a:extLst>
              <a:ext uri="{FF2B5EF4-FFF2-40B4-BE49-F238E27FC236}">
                <a16:creationId xmlns:a16="http://schemas.microsoft.com/office/drawing/2014/main" id="{853260ED-0CC6-4C2F-8580-018F6F3B9B4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1559" r="12774" b="3"/>
          <a:stretch/>
        </p:blipFill>
        <p:spPr bwMode="auto">
          <a:xfrm>
            <a:off x="6094225" y="471947"/>
            <a:ext cx="2807629" cy="29514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Image result for ring from lord of the rings">
            <a:extLst>
              <a:ext uri="{FF2B5EF4-FFF2-40B4-BE49-F238E27FC236}">
                <a16:creationId xmlns:a16="http://schemas.microsoft.com/office/drawing/2014/main" id="{9F7E568A-7C8E-453B-8E3F-5FFC506E30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19" r="11623" b="2"/>
          <a:stretch/>
        </p:blipFill>
        <p:spPr bwMode="auto">
          <a:xfrm>
            <a:off x="8901853" y="471948"/>
            <a:ext cx="2807634" cy="29514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Image result for claddagh ring">
            <a:extLst>
              <a:ext uri="{FF2B5EF4-FFF2-40B4-BE49-F238E27FC236}">
                <a16:creationId xmlns:a16="http://schemas.microsoft.com/office/drawing/2014/main" id="{B4F185BF-C1BB-4EFC-9D59-BDECC3F5E5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16" r="9232" b="2"/>
          <a:stretch/>
        </p:blipFill>
        <p:spPr bwMode="auto">
          <a:xfrm>
            <a:off x="6094225" y="3423416"/>
            <a:ext cx="2807629" cy="29514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Custom Interlocking Puzzle Men’s Band">
            <a:extLst>
              <a:ext uri="{FF2B5EF4-FFF2-40B4-BE49-F238E27FC236}">
                <a16:creationId xmlns:a16="http://schemas.microsoft.com/office/drawing/2014/main" id="{19708238-2D7E-494A-9193-F788E3BC96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63" r="911" b="1"/>
          <a:stretch/>
        </p:blipFill>
        <p:spPr bwMode="auto">
          <a:xfrm>
            <a:off x="8901854" y="3423415"/>
            <a:ext cx="2807632" cy="295147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54" name="Straight Connector 153">
            <a:extLst>
              <a:ext uri="{FF2B5EF4-FFF2-40B4-BE49-F238E27FC236}">
                <a16:creationId xmlns:a16="http://schemas.microsoft.com/office/drawing/2014/main" id="{E79AC86A-DB0A-44B9-9969-D70CABC08A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5758" y="3423417"/>
            <a:ext cx="5615261"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DC43E0E-C99D-4D0D-85B3-A08341B2C8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01855" y="471949"/>
            <a:ext cx="0" cy="590293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63273CAF-1269-4B1E-B83E-519B58E39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2529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1360-1BE5-4D79-863B-2E841D7396CD}"/>
              </a:ext>
            </a:extLst>
          </p:cNvPr>
          <p:cNvSpPr>
            <a:spLocks noGrp="1"/>
          </p:cNvSpPr>
          <p:nvPr>
            <p:ph type="title"/>
          </p:nvPr>
        </p:nvSpPr>
        <p:spPr>
          <a:xfrm>
            <a:off x="1154953" y="1052691"/>
            <a:ext cx="8825659" cy="706964"/>
          </a:xfrm>
        </p:spPr>
        <p:txBody>
          <a:bodyPr/>
          <a:lstStyle/>
          <a:p>
            <a:r>
              <a:rPr lang="en-US" sz="3000" dirty="0"/>
              <a:t>What person in this world do you share an unbreakable bond or connection with?</a:t>
            </a:r>
            <a:br>
              <a:rPr lang="en-US" dirty="0"/>
            </a:br>
            <a:endParaRPr lang="en-US" dirty="0"/>
          </a:p>
        </p:txBody>
      </p:sp>
      <p:sp>
        <p:nvSpPr>
          <p:cNvPr id="3" name="Content Placeholder 2">
            <a:extLst>
              <a:ext uri="{FF2B5EF4-FFF2-40B4-BE49-F238E27FC236}">
                <a16:creationId xmlns:a16="http://schemas.microsoft.com/office/drawing/2014/main" id="{A18B337A-7C95-409E-B6A2-32B1949AC630}"/>
              </a:ext>
            </a:extLst>
          </p:cNvPr>
          <p:cNvSpPr>
            <a:spLocks noGrp="1"/>
          </p:cNvSpPr>
          <p:nvPr>
            <p:ph idx="1"/>
          </p:nvPr>
        </p:nvSpPr>
        <p:spPr>
          <a:xfrm>
            <a:off x="1154953" y="2389009"/>
            <a:ext cx="8825659" cy="3416300"/>
          </a:xfrm>
        </p:spPr>
        <p:txBody>
          <a:bodyPr>
            <a:noAutofit/>
          </a:bodyPr>
          <a:lstStyle/>
          <a:p>
            <a:r>
              <a:rPr lang="en-US" sz="3000" dirty="0"/>
              <a:t>Create a list of three people who you share an unbreakable connection with on your project page labeled “Shared Experience Rings” </a:t>
            </a:r>
          </a:p>
          <a:p>
            <a:r>
              <a:rPr lang="en-US" sz="3000" dirty="0"/>
              <a:t>Think about the person who’s life is the hardest to separate from your own. The people you’ve shared the most memories with and with whom you want to continue to create memories with.</a:t>
            </a:r>
          </a:p>
        </p:txBody>
      </p:sp>
    </p:spTree>
    <p:extLst>
      <p:ext uri="{BB962C8B-B14F-4D97-AF65-F5344CB8AC3E}">
        <p14:creationId xmlns:p14="http://schemas.microsoft.com/office/powerpoint/2010/main" val="371208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AB2E-0C8A-4AFF-9399-C2BAFAC5E128}"/>
              </a:ext>
            </a:extLst>
          </p:cNvPr>
          <p:cNvSpPr>
            <a:spLocks noGrp="1"/>
          </p:cNvSpPr>
          <p:nvPr>
            <p:ph type="title"/>
          </p:nvPr>
        </p:nvSpPr>
        <p:spPr/>
        <p:txBody>
          <a:bodyPr/>
          <a:lstStyle/>
          <a:p>
            <a:r>
              <a:rPr lang="en-US" dirty="0"/>
              <a:t>Choose One of those People and Brainstorm Three Experiences you shared with them:</a:t>
            </a:r>
          </a:p>
        </p:txBody>
      </p:sp>
      <p:sp>
        <p:nvSpPr>
          <p:cNvPr id="3" name="Content Placeholder 2">
            <a:extLst>
              <a:ext uri="{FF2B5EF4-FFF2-40B4-BE49-F238E27FC236}">
                <a16:creationId xmlns:a16="http://schemas.microsoft.com/office/drawing/2014/main" id="{53618681-D6F7-4AF1-B28E-842A32AA768F}"/>
              </a:ext>
            </a:extLst>
          </p:cNvPr>
          <p:cNvSpPr>
            <a:spLocks noGrp="1"/>
          </p:cNvSpPr>
          <p:nvPr>
            <p:ph idx="1"/>
          </p:nvPr>
        </p:nvSpPr>
        <p:spPr/>
        <p:txBody>
          <a:bodyPr>
            <a:normAutofit/>
          </a:bodyPr>
          <a:lstStyle/>
          <a:p>
            <a:r>
              <a:rPr lang="en-US" sz="3500" dirty="0"/>
              <a:t>Create a list in your digital sketchbook of the meaningful experiences you shared with this person. They can be happy or sad, life changing or everyday events you value. </a:t>
            </a:r>
          </a:p>
        </p:txBody>
      </p:sp>
    </p:spTree>
    <p:extLst>
      <p:ext uri="{BB962C8B-B14F-4D97-AF65-F5344CB8AC3E}">
        <p14:creationId xmlns:p14="http://schemas.microsoft.com/office/powerpoint/2010/main" val="13611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520D-22CD-49D5-B9CD-09DB7B55929C}"/>
              </a:ext>
            </a:extLst>
          </p:cNvPr>
          <p:cNvSpPr>
            <a:spLocks noGrp="1"/>
          </p:cNvSpPr>
          <p:nvPr>
            <p:ph type="title"/>
          </p:nvPr>
        </p:nvSpPr>
        <p:spPr/>
        <p:txBody>
          <a:bodyPr/>
          <a:lstStyle/>
          <a:p>
            <a:r>
              <a:rPr lang="en-US" sz="3000" dirty="0"/>
              <a:t>Choose one of those shared experiences and write the story of that experience from your perspective </a:t>
            </a:r>
          </a:p>
        </p:txBody>
      </p:sp>
      <p:sp>
        <p:nvSpPr>
          <p:cNvPr id="3" name="Content Placeholder 2">
            <a:extLst>
              <a:ext uri="{FF2B5EF4-FFF2-40B4-BE49-F238E27FC236}">
                <a16:creationId xmlns:a16="http://schemas.microsoft.com/office/drawing/2014/main" id="{E92D4A72-7E70-4846-A9AA-D7BB75FDB864}"/>
              </a:ext>
            </a:extLst>
          </p:cNvPr>
          <p:cNvSpPr>
            <a:spLocks noGrp="1"/>
          </p:cNvSpPr>
          <p:nvPr>
            <p:ph idx="1"/>
          </p:nvPr>
        </p:nvSpPr>
        <p:spPr/>
        <p:txBody>
          <a:bodyPr>
            <a:normAutofit/>
          </a:bodyPr>
          <a:lstStyle/>
          <a:p>
            <a:r>
              <a:rPr lang="en-US" sz="3500" dirty="0"/>
              <a:t>Include the beginning, middle, and end of this story and why this experience was meaningful to you.</a:t>
            </a:r>
          </a:p>
        </p:txBody>
      </p:sp>
    </p:spTree>
    <p:extLst>
      <p:ext uri="{BB962C8B-B14F-4D97-AF65-F5344CB8AC3E}">
        <p14:creationId xmlns:p14="http://schemas.microsoft.com/office/powerpoint/2010/main" val="22667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0ECC-44CE-4C7C-A140-543A705A2585}"/>
              </a:ext>
            </a:extLst>
          </p:cNvPr>
          <p:cNvSpPr>
            <a:spLocks noGrp="1"/>
          </p:cNvSpPr>
          <p:nvPr>
            <p:ph type="title"/>
          </p:nvPr>
        </p:nvSpPr>
        <p:spPr/>
        <p:txBody>
          <a:bodyPr/>
          <a:lstStyle/>
          <a:p>
            <a:r>
              <a:rPr lang="en-US" dirty="0"/>
              <a:t>Create a List of Ten Important elements of your story:</a:t>
            </a:r>
          </a:p>
        </p:txBody>
      </p:sp>
      <p:sp>
        <p:nvSpPr>
          <p:cNvPr id="3" name="Content Placeholder 2">
            <a:extLst>
              <a:ext uri="{FF2B5EF4-FFF2-40B4-BE49-F238E27FC236}">
                <a16:creationId xmlns:a16="http://schemas.microsoft.com/office/drawing/2014/main" id="{86AADA9F-B50A-432F-82E2-DCCE0162246E}"/>
              </a:ext>
            </a:extLst>
          </p:cNvPr>
          <p:cNvSpPr>
            <a:spLocks noGrp="1"/>
          </p:cNvSpPr>
          <p:nvPr>
            <p:ph idx="1"/>
          </p:nvPr>
        </p:nvSpPr>
        <p:spPr/>
        <p:txBody>
          <a:bodyPr/>
          <a:lstStyle/>
          <a:p>
            <a:r>
              <a:rPr lang="en-US" sz="3000" dirty="0"/>
              <a:t>Think about the emotions you felt, the things you saw, the concepts you associate with the experience. </a:t>
            </a:r>
          </a:p>
          <a:p>
            <a:pPr marL="0" indent="0">
              <a:buNone/>
            </a:pPr>
            <a:endParaRPr lang="en-US" dirty="0"/>
          </a:p>
        </p:txBody>
      </p:sp>
    </p:spTree>
    <p:extLst>
      <p:ext uri="{BB962C8B-B14F-4D97-AF65-F5344CB8AC3E}">
        <p14:creationId xmlns:p14="http://schemas.microsoft.com/office/powerpoint/2010/main" val="66248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7B92-635F-40CE-BFC0-BBCF61F25ECC}"/>
              </a:ext>
            </a:extLst>
          </p:cNvPr>
          <p:cNvSpPr>
            <a:spLocks noGrp="1"/>
          </p:cNvSpPr>
          <p:nvPr>
            <p:ph type="title"/>
          </p:nvPr>
        </p:nvSpPr>
        <p:spPr/>
        <p:txBody>
          <a:bodyPr/>
          <a:lstStyle/>
          <a:p>
            <a:r>
              <a:rPr lang="en-US" sz="3000" dirty="0"/>
              <a:t>Develop Four Sketches of Symbols that could represent these emotions, concepts, and elements</a:t>
            </a:r>
          </a:p>
        </p:txBody>
      </p:sp>
      <p:sp>
        <p:nvSpPr>
          <p:cNvPr id="4" name="TextBox 3">
            <a:extLst>
              <a:ext uri="{FF2B5EF4-FFF2-40B4-BE49-F238E27FC236}">
                <a16:creationId xmlns:a16="http://schemas.microsoft.com/office/drawing/2014/main" id="{B43DAAEA-D146-4774-AD2B-B19EE219866F}"/>
              </a:ext>
            </a:extLst>
          </p:cNvPr>
          <p:cNvSpPr txBox="1"/>
          <p:nvPr/>
        </p:nvSpPr>
        <p:spPr>
          <a:xfrm>
            <a:off x="1512711" y="3081867"/>
            <a:ext cx="9042400" cy="2554545"/>
          </a:xfrm>
          <a:prstGeom prst="rect">
            <a:avLst/>
          </a:prstGeom>
          <a:noFill/>
        </p:spPr>
        <p:txBody>
          <a:bodyPr wrap="square" rtlCol="0">
            <a:spAutoFit/>
          </a:bodyPr>
          <a:lstStyle/>
          <a:p>
            <a:r>
              <a:rPr lang="en-US" sz="4000" dirty="0"/>
              <a:t>Think about how you could use specific imagery, form, shape, symmetry, line, </a:t>
            </a:r>
            <a:r>
              <a:rPr lang="en-US" sz="4000" dirty="0" err="1"/>
              <a:t>etc</a:t>
            </a:r>
            <a:r>
              <a:rPr lang="en-US" sz="4000" dirty="0"/>
              <a:t> to represent your elements or concepts</a:t>
            </a:r>
          </a:p>
        </p:txBody>
      </p:sp>
    </p:spTree>
    <p:extLst>
      <p:ext uri="{BB962C8B-B14F-4D97-AF65-F5344CB8AC3E}">
        <p14:creationId xmlns:p14="http://schemas.microsoft.com/office/powerpoint/2010/main" val="51734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824D-5C70-401C-93F0-461EDF98FB47}"/>
              </a:ext>
            </a:extLst>
          </p:cNvPr>
          <p:cNvSpPr>
            <a:spLocks noGrp="1"/>
          </p:cNvSpPr>
          <p:nvPr>
            <p:ph type="title"/>
          </p:nvPr>
        </p:nvSpPr>
        <p:spPr/>
        <p:txBody>
          <a:bodyPr/>
          <a:lstStyle/>
          <a:p>
            <a:r>
              <a:rPr lang="en-US" sz="3000" dirty="0"/>
              <a:t>Combine two or more of these symbols into three final sketches for your ring design:</a:t>
            </a:r>
          </a:p>
        </p:txBody>
      </p:sp>
      <p:sp>
        <p:nvSpPr>
          <p:cNvPr id="3" name="Content Placeholder 2">
            <a:extLst>
              <a:ext uri="{FF2B5EF4-FFF2-40B4-BE49-F238E27FC236}">
                <a16:creationId xmlns:a16="http://schemas.microsoft.com/office/drawing/2014/main" id="{2DBEC1CD-A705-4E75-A8AC-A7FD1880E0E8}"/>
              </a:ext>
            </a:extLst>
          </p:cNvPr>
          <p:cNvSpPr>
            <a:spLocks noGrp="1"/>
          </p:cNvSpPr>
          <p:nvPr>
            <p:ph idx="1"/>
          </p:nvPr>
        </p:nvSpPr>
        <p:spPr/>
        <p:txBody>
          <a:bodyPr>
            <a:noAutofit/>
          </a:bodyPr>
          <a:lstStyle/>
          <a:p>
            <a:r>
              <a:rPr lang="en-US" sz="2800" dirty="0"/>
              <a:t>Keep in mind how these symbols will transfer to metal.  Will they be elements of positive and negative space in the band, will they be elements soldered onto the ring, will they be represented through patina?</a:t>
            </a:r>
          </a:p>
          <a:p>
            <a:r>
              <a:rPr lang="en-US" sz="2800" dirty="0"/>
              <a:t>Document your planning through photos of your sketches on your digital portfolio. </a:t>
            </a:r>
          </a:p>
        </p:txBody>
      </p:sp>
    </p:spTree>
    <p:extLst>
      <p:ext uri="{BB962C8B-B14F-4D97-AF65-F5344CB8AC3E}">
        <p14:creationId xmlns:p14="http://schemas.microsoft.com/office/powerpoint/2010/main" val="249072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picture containing lock&#10;&#10;Description automatically generated">
            <a:extLst>
              <a:ext uri="{FF2B5EF4-FFF2-40B4-BE49-F238E27FC236}">
                <a16:creationId xmlns:a16="http://schemas.microsoft.com/office/drawing/2014/main" id="{988C3C98-1274-499E-A82A-403172DC535F}"/>
              </a:ext>
            </a:extLst>
          </p:cNvPr>
          <p:cNvPicPr>
            <a:picLocks noChangeAspect="1"/>
          </p:cNvPicPr>
          <p:nvPr/>
        </p:nvPicPr>
        <p:blipFill rotWithShape="1">
          <a:blip r:embed="rId2"/>
          <a:srcRect t="12818" b="12182"/>
          <a:stretch/>
        </p:blipFill>
        <p:spPr>
          <a:xfrm>
            <a:off x="20" y="10"/>
            <a:ext cx="12191980" cy="6857990"/>
          </a:xfrm>
          <a:prstGeom prst="rect">
            <a:avLst/>
          </a:prstGeom>
        </p:spPr>
      </p:pic>
    </p:spTree>
    <p:extLst>
      <p:ext uri="{BB962C8B-B14F-4D97-AF65-F5344CB8AC3E}">
        <p14:creationId xmlns:p14="http://schemas.microsoft.com/office/powerpoint/2010/main" val="2629332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342</Words>
  <Application>Microsoft Office PowerPoint</Application>
  <PresentationFormat>Widescreen</PresentationFormat>
  <Paragraphs>19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Shared Experience Rings</vt:lpstr>
      <vt:lpstr>Art of adornment, specifically rings, have been used historically and across cultures to symbolize meaningful relationships.  </vt:lpstr>
      <vt:lpstr>What person in this world do you share an unbreakable bond or connection with? </vt:lpstr>
      <vt:lpstr>Choose One of those People and Brainstorm Three Experiences you shared with them:</vt:lpstr>
      <vt:lpstr>Choose one of those shared experiences and write the story of that experience from your perspective </vt:lpstr>
      <vt:lpstr>Create a List of Ten Important elements of your story:</vt:lpstr>
      <vt:lpstr>Develop Four Sketches of Symbols that could represent these emotions, concepts, and elements</vt:lpstr>
      <vt:lpstr>Combine two or more of these symbols into three final sketches for your ring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Experience Rings</dc:title>
  <dc:creator>Walker,Katie (EID)</dc:creator>
  <cp:lastModifiedBy>Walker,Katie (EID)</cp:lastModifiedBy>
  <cp:revision>1</cp:revision>
  <dcterms:created xsi:type="dcterms:W3CDTF">2019-10-03T02:10:25Z</dcterms:created>
  <dcterms:modified xsi:type="dcterms:W3CDTF">2019-10-03T02:29:24Z</dcterms:modified>
</cp:coreProperties>
</file>